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mp4" ContentType="video/unknown"/>
  <Default Extension="jpg" ContentType="image/jpeg"/>
  <Override PartName="/ppt/presentation.xml" ContentType="application/vnd.openxmlformats-officedocument.presentationml.presentation.main+xml"/>
  <Override PartName="/ppt/slides/slide58.xml" ContentType="application/vnd.openxmlformats-officedocument.presentationml.slide+xml"/>
  <Override PartName="/ppt/slides/slide31.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7.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49.xml" ContentType="application/vnd.openxmlformats-officedocument.presentationml.slide+xml"/>
  <Override PartName="/ppt/slides/slide32.xml" ContentType="application/vnd.openxmlformats-officedocument.presentationml.slide+xml"/>
  <Override PartName="/ppt/slides/slide6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61.xml" ContentType="application/vnd.openxmlformats-officedocument.presentationml.slide+xml"/>
  <Override PartName="/ppt/slides/slide50.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0.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90.xml" ContentType="application/vnd.openxmlformats-officedocument.presentationml.slide+xml"/>
  <Override PartName="/ppt/slides/slide85.xml" ContentType="application/vnd.openxmlformats-officedocument.presentationml.slide+xml"/>
  <Override PartName="/ppt/slides/slide95.xml" ContentType="application/vnd.openxmlformats-officedocument.presentationml.slide+xml"/>
  <Override PartName="/ppt/slides/slide52.xml" ContentType="application/vnd.openxmlformats-officedocument.presentationml.slide+xml"/>
  <Override PartName="/ppt/slides/slide93.xml" ContentType="application/vnd.openxmlformats-officedocument.presentationml.slide+xml"/>
  <Override PartName="/ppt/slides/slide53.xml" ContentType="application/vnd.openxmlformats-officedocument.presentationml.slide+xml"/>
  <Override PartName="/ppt/slides/slide94.xml" ContentType="application/vnd.openxmlformats-officedocument.presentationml.slide+xml"/>
  <Override PartName="/ppt/slides/slide96.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92.xml" ContentType="application/vnd.openxmlformats-officedocument.presentationml.slide+xml"/>
  <Override PartName="/ppt/slides/slide98.xml" ContentType="application/vnd.openxmlformats-officedocument.presentationml.slide+xml"/>
  <Override PartName="/ppt/slides/slide59.xml" ContentType="application/vnd.openxmlformats-officedocument.presentationml.slide+xml"/>
  <Override PartName="/ppt/slides/slide51.xml" ContentType="application/vnd.openxmlformats-officedocument.presentationml.slide+xml"/>
  <Override PartName="/ppt/slides/slide91.xml" ContentType="application/vnd.openxmlformats-officedocument.presentationml.slide+xml"/>
  <Override PartName="/ppt/slides/slide97.xml" ContentType="application/vnd.openxmlformats-officedocument.presentationml.slide+xml"/>
  <Override PartName="/ppt/notesSlides/notesSlide52.xml" ContentType="application/vnd.openxmlformats-officedocument.presentationml.notesSlide+xml"/>
  <Override PartName="/ppt/notesSlides/notesSlide57.xml" ContentType="application/vnd.openxmlformats-officedocument.presentationml.notesSlide+xml"/>
  <Override PartName="/ppt/notesSlides/notesSlide87.xml" ContentType="application/vnd.openxmlformats-officedocument.presentationml.notesSlide+xml"/>
  <Override PartName="/ppt/notesSlides/notesSlide46.xml" ContentType="application/vnd.openxmlformats-officedocument.presentationml.notesSlide+xml"/>
  <Override PartName="/ppt/notesSlides/notesSlide58.xml" ContentType="application/vnd.openxmlformats-officedocument.presentationml.notesSlide+xml"/>
  <Override PartName="/ppt/notesSlides/notesSlide47.xml" ContentType="application/vnd.openxmlformats-officedocument.presentationml.notesSlide+xml"/>
  <Override PartName="/ppt/notesSlides/notesSlide56.xml" ContentType="application/vnd.openxmlformats-officedocument.presentationml.notesSlide+xml"/>
  <Override PartName="/ppt/notesSlides/notesSlide54.xml" ContentType="application/vnd.openxmlformats-officedocument.presentationml.notesSlide+xml"/>
  <Override PartName="/ppt/notesSlides/notesSlide51.xml" ContentType="application/vnd.openxmlformats-officedocument.presentationml.notesSlide+xml"/>
  <Override PartName="/ppt/notesSlides/notesSlide53.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55.xml" ContentType="application/vnd.openxmlformats-officedocument.presentationml.notesSlide+xml"/>
  <Override PartName="/ppt/notesSlides/notesSlide48.xml" ContentType="application/vnd.openxmlformats-officedocument.presentationml.notesSlide+xml"/>
  <Override PartName="/ppt/notesSlides/notesSlide65.xml" ContentType="application/vnd.openxmlformats-officedocument.presentationml.notesSlide+xml"/>
  <Override PartName="/ppt/notesSlides/notesSlide60.xml" ContentType="application/vnd.openxmlformats-officedocument.presentationml.notesSlide+xml"/>
  <Override PartName="/ppt/notesSlides/notesSlide81.xml" ContentType="application/vnd.openxmlformats-officedocument.presentationml.notesSlide+xml"/>
  <Override PartName="/ppt/notesSlides/notesSlide80.xml" ContentType="application/vnd.openxmlformats-officedocument.presentationml.notesSlide+xml"/>
  <Override PartName="/ppt/notesSlides/notesSlide79.xml" ContentType="application/vnd.openxmlformats-officedocument.presentationml.notesSlide+xml"/>
  <Override PartName="/ppt/notesSlides/notesSlide78.xml" ContentType="application/vnd.openxmlformats-officedocument.presentationml.notesSlide+xml"/>
  <Override PartName="/ppt/notesSlides/notesSlide77.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86.xml" ContentType="application/vnd.openxmlformats-officedocument.presentationml.notesSlide+xml"/>
  <Override PartName="/ppt/notesSlides/notesSlide85.xml" ContentType="application/vnd.openxmlformats-officedocument.presentationml.notesSlide+xml"/>
  <Override PartName="/ppt/notesSlides/notesSlide84.xml" ContentType="application/vnd.openxmlformats-officedocument.presentationml.notesSlide+xml"/>
  <Override PartName="/ppt/notesSlides/notesSlide45.xml" ContentType="application/vnd.openxmlformats-officedocument.presentationml.notesSlide+xml"/>
  <Override PartName="/ppt/notesSlides/notesSlide76.xml" ContentType="application/vnd.openxmlformats-officedocument.presentationml.notesSlide+xml"/>
  <Override PartName="/ppt/notesSlides/notesSlide75.xml" ContentType="application/vnd.openxmlformats-officedocument.presentationml.notesSlide+xml"/>
  <Override PartName="/ppt/notesSlides/notesSlide66.xml" ContentType="application/vnd.openxmlformats-officedocument.presentationml.notesSlide+xml"/>
  <Override PartName="/ppt/notesSlides/notesSlide64.xml" ContentType="application/vnd.openxmlformats-officedocument.presentationml.notesSlide+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61.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4.xml" ContentType="application/vnd.openxmlformats-officedocument.presentationml.notesSlide+xml"/>
  <Override PartName="/ppt/notesSlides/notesSlide73.xml" ContentType="application/vnd.openxmlformats-officedocument.presentationml.notesSlide+xml"/>
  <Override PartName="/ppt/notesSlides/notesSlide72.xml" ContentType="application/vnd.openxmlformats-officedocument.presentationml.notesSlide+xml"/>
  <Override PartName="/ppt/notesSlides/notesSlide71.xml" ContentType="application/vnd.openxmlformats-officedocument.presentationml.notesSlide+xml"/>
  <Override PartName="/ppt/notesSlides/notesSlide70.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8.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4.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4.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0.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ink/ink1.xml" ContentType="application/inkml+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23.xml" ContentType="application/vnd.openxmlformats-officedocument.presentationml.tags+xml"/>
  <Override PartName="/ppt/tags/tag22.xml" ContentType="application/vnd.openxmlformats-officedocument.presentationml.tags+xml"/>
  <Override PartName="/ppt/tags/tag21.xml" ContentType="application/vnd.openxmlformats-officedocument.presentationml.tags+xml"/>
  <Override PartName="/ppt/tags/tag20.xml" ContentType="application/vnd.openxmlformats-officedocument.presentationml.tags+xml"/>
  <Override PartName="/ppt/tags/tag84.xml" ContentType="application/vnd.openxmlformats-officedocument.presentationml.tags+xml"/>
  <Override PartName="/ppt/tags/tag27.xml" ContentType="application/vnd.openxmlformats-officedocument.presentationml.tags+xml"/>
  <Override PartName="/ppt/tags/tag25.xml" ContentType="application/vnd.openxmlformats-officedocument.presentationml.tags+xml"/>
  <Override PartName="/ppt/tags/tag30.xml" ContentType="application/vnd.openxmlformats-officedocument.presentationml.tags+xml"/>
  <Override PartName="/ppt/tags/tag81.xml" ContentType="application/vnd.openxmlformats-officedocument.presentationml.tags+xml"/>
  <Override PartName="/ppt/tags/tag29.xml" ContentType="application/vnd.openxmlformats-officedocument.presentationml.tags+xml"/>
  <Override PartName="/ppt/tags/tag28.xml" ContentType="application/vnd.openxmlformats-officedocument.presentationml.tags+xml"/>
  <Override PartName="/ppt/tags/tag82.xml" ContentType="application/vnd.openxmlformats-officedocument.presentationml.tags+xml"/>
  <Override PartName="/ppt/tags/tag19.xml" ContentType="application/vnd.openxmlformats-officedocument.presentationml.tags+xml"/>
  <Override PartName="/ppt/tags/tag83.xml" ContentType="application/vnd.openxmlformats-officedocument.presentationml.tags+xml"/>
  <Override PartName="/ppt/tags/tag26.xml" ContentType="application/vnd.openxmlformats-officedocument.presentationml.tags+xml"/>
  <Override PartName="/ppt/tags/tag24.xml" ContentType="application/vnd.openxmlformats-officedocument.presentationml.tags+xml"/>
  <Override PartName="/ppt/tags/tag11.xml" ContentType="application/vnd.openxmlformats-officedocument.presentationml.tags+xml"/>
  <Override PartName="/ppt/tags/tag17.xml" ContentType="application/vnd.openxmlformats-officedocument.presentationml.tags+xml"/>
  <Override PartName="/ppt/tags/tag8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85.xml" ContentType="application/vnd.openxmlformats-officedocument.presentationml.tags+xml"/>
  <Override PartName="/ppt/tags/tag1.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18.xml" ContentType="application/vnd.openxmlformats-officedocument.presentationml.tags+xml"/>
  <Override PartName="/ppt/tags/tag33.xml" ContentType="application/vnd.openxmlformats-officedocument.presentationml.tags+xml"/>
  <Override PartName="/ppt/tags/tag80.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54.xml" ContentType="application/vnd.openxmlformats-officedocument.presentationml.tags+xml"/>
  <Override PartName="/ppt/tags/tag53.xml" ContentType="application/vnd.openxmlformats-officedocument.presentationml.tags+xml"/>
  <Override PartName="/ppt/tags/tag51.xml" ContentType="application/vnd.openxmlformats-officedocument.presentationml.tags+xml"/>
  <Override PartName="/ppt/tags/tag72.xml" ContentType="application/vnd.openxmlformats-officedocument.presentationml.tags+xml"/>
  <Override PartName="/ppt/tags/tag52.xml" ContentType="application/vnd.openxmlformats-officedocument.presentationml.tags+xml"/>
  <Override PartName="/ppt/tags/tag71.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8.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3.xml" ContentType="application/vnd.openxmlformats-officedocument.presentationml.tags+xml"/>
  <Override PartName="/ppt/tags/tag67.xml" ContentType="application/vnd.openxmlformats-officedocument.presentationml.tags+xml"/>
  <Override PartName="/ppt/tags/tag62.xml" ContentType="application/vnd.openxmlformats-officedocument.presentationml.tags+xml"/>
  <Override PartName="/ppt/tags/tag61.xml" ContentType="application/vnd.openxmlformats-officedocument.presentationml.tags+xml"/>
  <Override PartName="/ppt/tags/tag60.xml" ContentType="application/vnd.openxmlformats-officedocument.presentationml.tags+xml"/>
  <Override PartName="/ppt/tags/tag50.xml" ContentType="application/vnd.openxmlformats-officedocument.presentationml.tags+xml"/>
  <Override PartName="/ppt/tags/tag73.xml" ContentType="application/vnd.openxmlformats-officedocument.presentationml.tags+xml"/>
  <Override PartName="/ppt/tags/tag49.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36.xml" ContentType="application/vnd.openxmlformats-officedocument.presentationml.tags+xml"/>
  <Override PartName="/ppt/tags/tag79.xml" ContentType="application/vnd.openxmlformats-officedocument.presentationml.tags+xml"/>
  <Override PartName="/ppt/tags/tag32.xml" ContentType="application/vnd.openxmlformats-officedocument.presentationml.tags+xml"/>
  <Override PartName="/ppt/tags/tag66.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tags/tag76.xml" ContentType="application/vnd.openxmlformats-officedocument.presentationml.tags+xml"/>
  <Override PartName="/ppt/tags/tag74.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1.xml" ContentType="application/vnd.openxmlformats-officedocument.presentationml.tags+xml"/>
  <Override PartName="/ppt/tags/tag45.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75.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5" r:id="rId1"/>
  </p:sldMasterIdLst>
  <p:notesMasterIdLst>
    <p:notesMasterId r:id="rId100"/>
  </p:notesMasterIdLst>
  <p:handoutMasterIdLst>
    <p:handoutMasterId r:id="rId101"/>
  </p:handoutMasterIdLst>
  <p:sldIdLst>
    <p:sldId id="300" r:id="rId2"/>
    <p:sldId id="301" r:id="rId3"/>
    <p:sldId id="302" r:id="rId4"/>
    <p:sldId id="303" r:id="rId5"/>
    <p:sldId id="304" r:id="rId6"/>
    <p:sldId id="305" r:id="rId7"/>
    <p:sldId id="306" r:id="rId8"/>
    <p:sldId id="307" r:id="rId9"/>
    <p:sldId id="308" r:id="rId10"/>
    <p:sldId id="309" r:id="rId11"/>
    <p:sldId id="310" r:id="rId12"/>
    <p:sldId id="311" r:id="rId13"/>
    <p:sldId id="312"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3" r:id="rId35"/>
    <p:sldId id="334" r:id="rId36"/>
    <p:sldId id="335" r:id="rId37"/>
    <p:sldId id="336" r:id="rId38"/>
    <p:sldId id="337" r:id="rId39"/>
    <p:sldId id="338" r:id="rId40"/>
    <p:sldId id="339" r:id="rId41"/>
    <p:sldId id="340" r:id="rId42"/>
    <p:sldId id="341" r:id="rId43"/>
    <p:sldId id="342" r:id="rId44"/>
    <p:sldId id="343" r:id="rId45"/>
    <p:sldId id="344" r:id="rId46"/>
    <p:sldId id="345" r:id="rId47"/>
    <p:sldId id="346" r:id="rId48"/>
    <p:sldId id="347" r:id="rId49"/>
    <p:sldId id="348" r:id="rId50"/>
    <p:sldId id="349" r:id="rId51"/>
    <p:sldId id="350" r:id="rId52"/>
    <p:sldId id="351" r:id="rId53"/>
    <p:sldId id="352" r:id="rId54"/>
    <p:sldId id="353" r:id="rId55"/>
    <p:sldId id="354" r:id="rId56"/>
    <p:sldId id="355" r:id="rId57"/>
    <p:sldId id="356" r:id="rId58"/>
    <p:sldId id="357" r:id="rId59"/>
    <p:sldId id="358" r:id="rId60"/>
    <p:sldId id="359" r:id="rId61"/>
    <p:sldId id="360" r:id="rId62"/>
    <p:sldId id="361" r:id="rId63"/>
    <p:sldId id="362" r:id="rId64"/>
    <p:sldId id="363" r:id="rId65"/>
    <p:sldId id="364" r:id="rId66"/>
    <p:sldId id="365" r:id="rId67"/>
    <p:sldId id="366" r:id="rId68"/>
    <p:sldId id="367" r:id="rId69"/>
    <p:sldId id="368" r:id="rId70"/>
    <p:sldId id="369" r:id="rId71"/>
    <p:sldId id="370" r:id="rId72"/>
    <p:sldId id="371" r:id="rId73"/>
    <p:sldId id="372" r:id="rId74"/>
    <p:sldId id="373" r:id="rId75"/>
    <p:sldId id="374" r:id="rId76"/>
    <p:sldId id="375" r:id="rId77"/>
    <p:sldId id="376" r:id="rId78"/>
    <p:sldId id="377" r:id="rId79"/>
    <p:sldId id="378" r:id="rId80"/>
    <p:sldId id="379" r:id="rId81"/>
    <p:sldId id="380" r:id="rId82"/>
    <p:sldId id="381" r:id="rId83"/>
    <p:sldId id="382" r:id="rId84"/>
    <p:sldId id="383" r:id="rId85"/>
    <p:sldId id="384" r:id="rId86"/>
    <p:sldId id="385" r:id="rId87"/>
    <p:sldId id="386" r:id="rId88"/>
    <p:sldId id="387" r:id="rId89"/>
    <p:sldId id="388" r:id="rId90"/>
    <p:sldId id="389" r:id="rId91"/>
    <p:sldId id="390" r:id="rId92"/>
    <p:sldId id="391" r:id="rId93"/>
    <p:sldId id="392" r:id="rId94"/>
    <p:sldId id="393" r:id="rId95"/>
    <p:sldId id="394" r:id="rId96"/>
    <p:sldId id="395" r:id="rId97"/>
    <p:sldId id="396" r:id="rId98"/>
    <p:sldId id="397" r:id="rId99"/>
  </p:sldIdLst>
  <p:sldSz cx="12192000" cy="6858000"/>
  <p:notesSz cx="7315200" cy="9601200"/>
  <p:embeddedFontLst>
    <p:embeddedFont>
      <p:font typeface="Metropolis" pitchFamily="2" charset="0"/>
      <p:regular r:id="rId102"/>
    </p:embeddedFont>
    <p:embeddedFont>
      <p:font typeface="Calibri" pitchFamily="34" charset="0"/>
      <p:regular r:id="rId103"/>
      <p:bold r:id="rId104"/>
      <p:italic r:id="rId105"/>
      <p:boldItalic r:id="rId106"/>
    </p:embeddedFont>
    <p:embeddedFont>
      <p:font typeface="Metropolis Semi Bold" pitchFamily="2" charset="0"/>
      <p:bold r:id="rId107"/>
    </p:embeddedFont>
    <p:embeddedFont>
      <p:font typeface="Verdana" pitchFamily="34" charset="0"/>
      <p:regular r:id="rId108"/>
      <p:bold r:id="rId109"/>
      <p:italic r:id="rId110"/>
      <p:boldItalic r:id="rId111"/>
    </p:embeddedFont>
  </p:embeddedFontLst>
  <p:custDataLst>
    <p:tags r:id="rId1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6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79"/>
    <a:srgbClr val="006990"/>
    <a:srgbClr val="F898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6E25E649-3F16-4E02-A733-19D2CDBF48F0}">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2"/>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1" autoAdjust="0"/>
    <p:restoredTop sz="86047" autoAdjust="0"/>
  </p:normalViewPr>
  <p:slideViewPr>
    <p:cSldViewPr snapToGrid="0">
      <p:cViewPr varScale="1">
        <p:scale>
          <a:sx n="43" d="100"/>
          <a:sy n="43" d="100"/>
        </p:scale>
        <p:origin x="-204"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Grid="0" showGuides="1">
      <p:cViewPr varScale="1">
        <p:scale>
          <a:sx n="63" d="100"/>
          <a:sy n="63" d="100"/>
        </p:scale>
        <p:origin x="2698" y="4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gs" Target="tags/tag1.xml"/><Relationship Id="rId16" Type="http://schemas.openxmlformats.org/officeDocument/2006/relationships/slide" Target="slides/slide15.xml"/><Relationship Id="rId107" Type="http://schemas.openxmlformats.org/officeDocument/2006/relationships/font" Target="fonts/font6.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commentAuthors" Target="commentAuthors.xml"/><Relationship Id="rId118" Type="http://schemas.openxmlformats.org/officeDocument/2006/relationships/customXml" Target="../customXml/item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fntdata"/><Relationship Id="rId108" Type="http://schemas.openxmlformats.org/officeDocument/2006/relationships/font" Target="fonts/font7.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19"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8.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3.fntdata"/><Relationship Id="rId120" Type="http://schemas.openxmlformats.org/officeDocument/2006/relationships/customXml" Target="../customXml/item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9.fntdata"/><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0.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23.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7027" tIns="48513" rIns="97027" bIns="4851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7027" tIns="48513" rIns="97027" bIns="48513" rtlCol="0"/>
          <a:lstStyle>
            <a:lvl1pPr algn="r">
              <a:defRPr sz="1300"/>
            </a:lvl1pPr>
          </a:lstStyle>
          <a:p>
            <a:fld id="{FB004553-04C5-4BB3-AD4E-8B2EF3CDDAF9}" type="datetimeFigureOut">
              <a:rPr lang="en-US" smtClean="0"/>
              <a:t>11/21/2022</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7027" tIns="48513" rIns="97027" bIns="4851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7027" tIns="48513" rIns="97027" bIns="48513" rtlCol="0" anchor="b"/>
          <a:lstStyle>
            <a:lvl1pPr algn="r">
              <a:defRPr sz="1300"/>
            </a:lvl1pPr>
          </a:lstStyle>
          <a:p>
            <a:fld id="{2E6A881F-0910-47D3-BD01-4F68834EC353}" type="slidenum">
              <a:rPr lang="en-US" smtClean="0"/>
              <a:t>‹#›</a:t>
            </a:fld>
            <a:endParaRPr lang="en-US" dirty="0"/>
          </a:p>
        </p:txBody>
      </p:sp>
    </p:spTree>
    <p:custDataLst>
      <p:tags r:id="rId2"/>
    </p:custDataLst>
    <p:extLst>
      <p:ext uri="{BB962C8B-B14F-4D97-AF65-F5344CB8AC3E}">
        <p14:creationId xmlns:p14="http://schemas.microsoft.com/office/powerpoint/2010/main" val="32686676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09T12:32:52.089"/>
    </inkml:context>
    <inkml:brush xml:id="br0">
      <inkml:brushProperty name="width" value="0.03333" units="cm"/>
      <inkml:brushProperty name="height" value="0.03333" units="cm"/>
    </inkml:brush>
  </inkml:definitions>
  <inkml:trace contextRef="#ctx0" brushRef="#br0">13866 7577 4258 0 0,'0'0'-944'0'0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7027" tIns="48513" rIns="97027" bIns="48513"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7027" tIns="48513" rIns="97027" bIns="48513" rtlCol="0"/>
          <a:lstStyle>
            <a:lvl1pPr algn="r">
              <a:defRPr sz="1300"/>
            </a:lvl1pPr>
          </a:lstStyle>
          <a:p>
            <a:fld id="{3CB6F0DB-E055-41D0-9102-627A646E4242}" type="datetimeFigureOut">
              <a:rPr lang="en-US" smtClean="0"/>
              <a:t>11/21/2022</a:t>
            </a:fld>
            <a:endParaRPr lang="en-US" dirty="0"/>
          </a:p>
        </p:txBody>
      </p:sp>
      <p:sp>
        <p:nvSpPr>
          <p:cNvPr id="4" name="Slide Image Placeholder 3"/>
          <p:cNvSpPr>
            <a:spLocks noGrp="1" noRot="1" noChangeAspect="1"/>
          </p:cNvSpPr>
          <p:nvPr>
            <p:ph type="sldImg" idx="2"/>
          </p:nvPr>
        </p:nvSpPr>
        <p:spPr>
          <a:xfrm>
            <a:off x="884238" y="639763"/>
            <a:ext cx="5546725" cy="3121025"/>
          </a:xfrm>
          <a:prstGeom prst="rect">
            <a:avLst/>
          </a:prstGeom>
          <a:noFill/>
          <a:ln w="12700">
            <a:solidFill>
              <a:prstClr val="black"/>
            </a:solidFill>
          </a:ln>
        </p:spPr>
        <p:txBody>
          <a:bodyPr vert="horz" lIns="97027" tIns="48513" rIns="97027" bIns="48513" rtlCol="0" anchor="ctr"/>
          <a:lstStyle/>
          <a:p>
            <a:endParaRPr lang="en-US" dirty="0"/>
          </a:p>
        </p:txBody>
      </p:sp>
      <p:sp>
        <p:nvSpPr>
          <p:cNvPr id="5" name="Notes Placeholder 4"/>
          <p:cNvSpPr>
            <a:spLocks noGrp="1"/>
          </p:cNvSpPr>
          <p:nvPr>
            <p:ph type="body" sz="quarter" idx="3"/>
          </p:nvPr>
        </p:nvSpPr>
        <p:spPr>
          <a:xfrm>
            <a:off x="487680" y="4000500"/>
            <a:ext cx="6339840" cy="512064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7027" tIns="48513" rIns="97027" bIns="4851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7027" tIns="48513" rIns="97027" bIns="48513" rtlCol="0" anchor="b"/>
          <a:lstStyle>
            <a:lvl1pPr algn="r">
              <a:defRPr sz="1300"/>
            </a:lvl1pPr>
          </a:lstStyle>
          <a:p>
            <a:fld id="{9F4FBC3A-A12C-40F9-BB8D-BC30C7901396}" type="slidenum">
              <a:rPr lang="en-US" smtClean="0"/>
              <a:t>‹#›</a:t>
            </a:fld>
            <a:endParaRPr lang="en-US" dirty="0"/>
          </a:p>
        </p:txBody>
      </p:sp>
    </p:spTree>
    <p:extLst>
      <p:ext uri="{BB962C8B-B14F-4D97-AF65-F5344CB8AC3E}">
        <p14:creationId xmlns:p14="http://schemas.microsoft.com/office/powerpoint/2010/main" val="201290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cs.vmware.com/en/VMware-vSphere/index.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vmware.com/resources/compatibility"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kb.vmware.com/kb/1003212"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vmware.bravais.com/s/FnHZwq043PJ8dV3ZRV7p"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kb.vmware.com/kb/2106952"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vmware.bravais.com/s/WhbcXR4sSwk2Vl7MeaXD"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vmware.bravais.com/s/l0JYYQzMTv7pvxBqNcQp"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vmware.bravais.com/s/NiQxPT3iycemQ8WYXKom"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vmware.bravais.com/s/L3ilQHlrywEhIgr5p7RP"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kb.vmware.com/kb/1025279"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docs.vmware.com/en/VMware-vSphere/index.html"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vmware.bravais.com/s/FbzaDb6owpSMKyKc940F"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blogs.vmware.com/vsphere/2019/07/the-vmotion-process-under-the-hood.html"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cs.vmware.com/en/VMware-vSphere/index.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0" name="Slide preview"/>
          <p:cNvSpPr>
            <a:spLocks noGrp="1" noRot="1" noChangeAspect="1"/>
          </p:cNvSpPr>
          <p:nvPr>
            <p:ph type="sldImg"/>
          </p:nvPr>
        </p:nvSpPr>
        <p:spPr/>
      </p:sp>
      <p:sp>
        <p:nvSpPr>
          <p:cNvPr id="10001" name="Notes"/>
          <p:cNvSpPr>
            <a:spLocks noGrp="1"/>
          </p:cNvSpPr>
          <p:nvPr>
            <p:ph type="body" idx="1"/>
          </p:nvPr>
        </p:nvSpPr>
        <p:spPr/>
        <p:txBody>
          <a:bodyPr wrap="square" rtlCol="0"/>
          <a:lstStyle/>
          <a:p>
            <a:pPr marL="0" indent="0">
              <a:buNone/>
            </a:pPr>
            <a:endParaRPr/>
          </a:p>
        </p:txBody>
      </p:sp>
      <p:sp>
        <p:nvSpPr>
          <p:cNvPr id="10002" name="Slide number"/>
          <p:cNvSpPr>
            <a:spLocks noGrp="1"/>
          </p:cNvSpPr>
          <p:nvPr>
            <p:ph type="sldNum" sz="quarter" idx="10"/>
          </p:nvPr>
        </p:nvSpPr>
        <p:spPr/>
        <p:txBody>
          <a:bodyPr/>
          <a:lstStyle/>
          <a:p>
            <a:fld id="{C18812F0-6685-476B-B832-AFB48F091983}" type="slidenum">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3" name="Slide preview"/>
          <p:cNvSpPr>
            <a:spLocks noGrp="1" noRot="1" noChangeAspect="1"/>
          </p:cNvSpPr>
          <p:nvPr>
            <p:ph type="sldImg"/>
          </p:nvPr>
        </p:nvSpPr>
        <p:spPr/>
      </p:sp>
      <p:sp>
        <p:nvSpPr>
          <p:cNvPr id="10034"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cannot migrate a VM from a host that is registered to vCenter with an IPv4 address to a host that is registered with an IPv6 address.</a:t>
            </a:r>
          </a:p>
          <a:p>
            <a:pPr marL="0" indent="0">
              <a:buNone/>
            </a:pPr>
            <a:r>
              <a:rPr lang="en-GB" sz="1000" dirty="0">
                <a:solidFill>
                  <a:schemeClr val="tx2"/>
                </a:solidFill>
                <a:latin typeface="Metropolis" panose="00000500000000000000" pitchFamily="2" charset="0"/>
                <a:cs typeface="Times New Roman" panose="02020603050405020304" pitchFamily="18" charset="0"/>
              </a:rPr>
              <a:t>Copying a swap file to a new location can result in slower migrations. If the destination host cannot access the specified swap file location, it stores the swap file with the VM configuration file.</a:t>
            </a:r>
          </a:p>
        </p:txBody>
      </p:sp>
      <p:sp>
        <p:nvSpPr>
          <p:cNvPr id="10035" name="Slide number"/>
          <p:cNvSpPr>
            <a:spLocks noGrp="1"/>
          </p:cNvSpPr>
          <p:nvPr>
            <p:ph type="sldNum" sz="quarter" idx="10"/>
          </p:nvPr>
        </p:nvSpPr>
        <p:spPr/>
        <p:txBody>
          <a:bodyPr/>
          <a:lstStyle/>
          <a:p>
            <a:fld id="{C18812F0-6685-476B-B832-AFB48F091983}" type="slidenum">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6" name="Slide preview"/>
          <p:cNvSpPr>
            <a:spLocks noGrp="1" noRot="1" noChangeAspect="1"/>
          </p:cNvSpPr>
          <p:nvPr>
            <p:ph type="sldImg"/>
          </p:nvPr>
        </p:nvSpPr>
        <p:spPr/>
      </p:sp>
      <p:sp>
        <p:nvSpPr>
          <p:cNvPr id="1003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For more details on host requirements for vSphere vMotion, see </a:t>
            </a:r>
            <a:r>
              <a:rPr lang="en-US" sz="1000" i="1" dirty="0">
                <a:solidFill>
                  <a:srgbClr val="000000"/>
                </a:solidFill>
                <a:latin typeface="Metropolis" panose="00000500000000000000" pitchFamily="2" charset="0"/>
                <a:cs typeface="Courier New" pitchFamily="49" charset="0"/>
              </a:rPr>
              <a:t>vCenter Server and Host Management</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https://docs.vmware.com/en/VMware-vSphere/index.html</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038" name="Slide number"/>
          <p:cNvSpPr>
            <a:spLocks noGrp="1"/>
          </p:cNvSpPr>
          <p:nvPr>
            <p:ph type="sldNum" sz="quarter" idx="10"/>
          </p:nvPr>
        </p:nvSpPr>
        <p:spPr/>
        <p:txBody>
          <a:bodyPr/>
          <a:lstStyle/>
          <a:p>
            <a:fld id="{C18812F0-6685-476B-B832-AFB48F091983}" type="slidenum">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0" name="Slide preview"/>
          <p:cNvSpPr>
            <a:spLocks noGrp="1" noRot="1" noChangeAspect="1"/>
          </p:cNvSpPr>
          <p:nvPr>
            <p:ph type="sldImg"/>
          </p:nvPr>
        </p:nvSpPr>
        <p:spPr/>
      </p:sp>
      <p:sp>
        <p:nvSpPr>
          <p:cNvPr id="1004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Whenever you migrate a powered-on VM, vSphere vMotion performs the work of moving the VM from one host to another. The host is also known as the compute resource.</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Migrate wizard has a few options for moving a VM from one compute resource to another.</a:t>
            </a:r>
          </a:p>
          <a:p>
            <a:pPr>
              <a:buFont typeface="Arial" pitchFamily="34" charset="0"/>
              <a:buChar char="•"/>
            </a:pPr>
            <a:r>
              <a:rPr/>
              <a:t>Change compute resource</a:t>
            </a:r>
          </a:p>
          <a:p>
            <a:pPr>
              <a:buFont typeface="Arial" pitchFamily="34" charset="0"/>
              <a:buChar char="•"/>
            </a:pPr>
            <a:r>
              <a:rPr/>
              <a:t>Change both compute resource and storage</a:t>
            </a:r>
          </a:p>
          <a:p>
            <a:pPr>
              <a:buFont typeface="Arial" pitchFamily="34" charset="0"/>
              <a:buChar char="•"/>
            </a:pPr>
            <a:r>
              <a:rPr/>
              <a:t>Cross vCenter Server export</a:t>
            </a:r>
          </a:p>
          <a:p>
            <a:pPr marL="0" indent="0">
              <a:buNone/>
            </a:pPr>
            <a:r>
              <a:rPr lang="en-GB" sz="1000" dirty="0">
                <a:solidFill>
                  <a:schemeClr val="tx2"/>
                </a:solidFill>
                <a:latin typeface="Metropolis" panose="00000500000000000000" pitchFamily="2" charset="0"/>
                <a:cs typeface="Times New Roman" panose="02020603050405020304" pitchFamily="18" charset="0"/>
              </a:rPr>
              <a:t>In all of these cases, if the VM being migrated is powered on, then vSphere vMotion performs the migration.</a:t>
            </a:r>
          </a:p>
        </p:txBody>
      </p:sp>
      <p:sp>
        <p:nvSpPr>
          <p:cNvPr id="10042" name="Slide number"/>
          <p:cNvSpPr>
            <a:spLocks noGrp="1"/>
          </p:cNvSpPr>
          <p:nvPr>
            <p:ph type="sldNum" sz="quarter" idx="10"/>
          </p:nvPr>
        </p:nvSpPr>
        <p:spPr/>
        <p:txBody>
          <a:bodyPr/>
          <a:lstStyle/>
          <a:p>
            <a:fld id="{C18812F0-6685-476B-B832-AFB48F091983}" type="slidenum">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4" name="Slide preview"/>
          <p:cNvSpPr>
            <a:spLocks noGrp="1" noRot="1" noChangeAspect="1"/>
          </p:cNvSpPr>
          <p:nvPr>
            <p:ph type="sldImg"/>
          </p:nvPr>
        </p:nvSpPr>
        <p:spPr/>
      </p:sp>
      <p:sp>
        <p:nvSpPr>
          <p:cNvPr id="10045"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If validation succeeds, you can continue in the wizard. If validation does not succeed, a list of vSphere vMotion errors and warnings displays in the Compatibility pane.</a:t>
            </a:r>
          </a:p>
          <a:p>
            <a:pPr marL="0" indent="0">
              <a:buNone/>
            </a:pPr>
            <a:r>
              <a:rPr lang="en-GB" sz="1000" dirty="0">
                <a:solidFill>
                  <a:schemeClr val="tx2"/>
                </a:solidFill>
                <a:latin typeface="Metropolis" panose="00000500000000000000" pitchFamily="2" charset="0"/>
                <a:cs typeface="Times New Roman" panose="02020603050405020304" pitchFamily="18" charset="0"/>
              </a:rPr>
              <a:t>With warnings, you can still perform a vSphere vMotion migration. But with errors, you cannot continue. You must exit the wizard and fix all errors before retrying the migration.</a:t>
            </a:r>
          </a:p>
          <a:p>
            <a:pPr marL="0" indent="0">
              <a:buNone/>
            </a:pPr>
            <a:r>
              <a:rPr lang="en-GB" sz="1000" dirty="0">
                <a:solidFill>
                  <a:schemeClr val="tx2"/>
                </a:solidFill>
                <a:latin typeface="Metropolis" panose="00000500000000000000" pitchFamily="2" charset="0"/>
                <a:cs typeface="Times New Roman" panose="02020603050405020304" pitchFamily="18" charset="0"/>
              </a:rPr>
              <a:t>If a failure occurs during the vSphere vMotion migration, the VM is not migrated and continues to run on the source host.</a:t>
            </a:r>
          </a:p>
        </p:txBody>
      </p:sp>
      <p:sp>
        <p:nvSpPr>
          <p:cNvPr id="10046" name="Slide number"/>
          <p:cNvSpPr>
            <a:spLocks noGrp="1"/>
          </p:cNvSpPr>
          <p:nvPr>
            <p:ph type="sldNum" sz="quarter" idx="10"/>
          </p:nvPr>
        </p:nvSpPr>
        <p:spPr/>
        <p:txBody>
          <a:bodyPr/>
          <a:lstStyle/>
          <a:p>
            <a:fld id="{C18812F0-6685-476B-B832-AFB48F091983}" type="slidenum">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8" name="Slide preview"/>
          <p:cNvSpPr>
            <a:spLocks noGrp="1" noRot="1" noChangeAspect="1"/>
          </p:cNvSpPr>
          <p:nvPr>
            <p:ph type="sldImg"/>
          </p:nvPr>
        </p:nvSpPr>
        <p:spPr/>
      </p:sp>
      <p:sp>
        <p:nvSpPr>
          <p:cNvPr id="10049"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Encrypted vSphere vMotion secures confidentiality, integrity, and authenticity of data that is transferred using vSphere vMotion. Encrypted vSphere vMotion supports all variants of vSphere vMotion, including migration across vCenter systems. Encrypted vSphere Storage vMotion is not supported.</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cannot turn off encrypted vSphere vMotion for encrypted VMs.</a:t>
            </a:r>
          </a:p>
        </p:txBody>
      </p:sp>
      <p:sp>
        <p:nvSpPr>
          <p:cNvPr id="10050" name="Slide number"/>
          <p:cNvSpPr>
            <a:spLocks noGrp="1"/>
          </p:cNvSpPr>
          <p:nvPr>
            <p:ph type="sldNum" sz="quarter" idx="10"/>
          </p:nvPr>
        </p:nvSpPr>
        <p:spPr/>
        <p:txBody>
          <a:bodyPr/>
          <a:lstStyle/>
          <a:p>
            <a:fld id="{C18812F0-6685-476B-B832-AFB48F091983}" type="slidenum">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1" name="Slide preview"/>
          <p:cNvSpPr>
            <a:spLocks noGrp="1" noRot="1" noChangeAspect="1"/>
          </p:cNvSpPr>
          <p:nvPr>
            <p:ph type="sldImg"/>
          </p:nvPr>
        </p:nvSpPr>
        <p:spPr/>
      </p:sp>
      <p:sp>
        <p:nvSpPr>
          <p:cNvPr id="10052" name="Notes"/>
          <p:cNvSpPr>
            <a:spLocks noGrp="1"/>
          </p:cNvSpPr>
          <p:nvPr>
            <p:ph type="body" idx="1"/>
          </p:nvPr>
        </p:nvSpPr>
        <p:spPr/>
        <p:txBody>
          <a:bodyPr wrap="square" rtlCol="0"/>
          <a:lstStyle/>
          <a:p>
            <a:pPr marL="0" indent="0">
              <a:buNone/>
            </a:pPr>
            <a:endParaRPr/>
          </a:p>
        </p:txBody>
      </p:sp>
      <p:sp>
        <p:nvSpPr>
          <p:cNvPr id="10053" name="Slide number"/>
          <p:cNvSpPr>
            <a:spLocks noGrp="1"/>
          </p:cNvSpPr>
          <p:nvPr>
            <p:ph type="sldNum" sz="quarter" idx="10"/>
          </p:nvPr>
        </p:nvSpPr>
        <p:spPr/>
        <p:txBody>
          <a:bodyPr/>
          <a:lstStyle/>
          <a:p>
            <a:fld id="{C18812F0-6685-476B-B832-AFB48F091983}" type="slidenum">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 name="Slide preview"/>
          <p:cNvSpPr>
            <a:spLocks noGrp="1" noRot="1" noChangeAspect="1"/>
          </p:cNvSpPr>
          <p:nvPr>
            <p:ph type="sldImg"/>
          </p:nvPr>
        </p:nvSpPr>
        <p:spPr/>
      </p:sp>
      <p:sp>
        <p:nvSpPr>
          <p:cNvPr id="10056" name="Notes"/>
          <p:cNvSpPr>
            <a:spLocks noGrp="1"/>
          </p:cNvSpPr>
          <p:nvPr>
            <p:ph type="body" idx="1"/>
          </p:nvPr>
        </p:nvSpPr>
        <p:spPr/>
        <p:txBody>
          <a:bodyPr wrap="square" rtlCol="0"/>
          <a:lstStyle/>
          <a:p>
            <a:pPr marL="0" indent="0">
              <a:buNone/>
            </a:pPr>
            <a:endParaRPr/>
          </a:p>
        </p:txBody>
      </p:sp>
      <p:sp>
        <p:nvSpPr>
          <p:cNvPr id="10057" name="Slide number"/>
          <p:cNvSpPr>
            <a:spLocks noGrp="1"/>
          </p:cNvSpPr>
          <p:nvPr>
            <p:ph type="sldNum" sz="quarter" idx="10"/>
          </p:nvPr>
        </p:nvSpPr>
        <p:spPr/>
        <p:txBody>
          <a:bodyPr/>
          <a:lstStyle/>
          <a:p>
            <a:fld id="{C18812F0-6685-476B-B832-AFB48F091983}" type="slidenum">
              <a:t>19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8" name="Slide preview"/>
          <p:cNvSpPr>
            <a:spLocks noGrp="1" noRot="1" noChangeAspect="1"/>
          </p:cNvSpPr>
          <p:nvPr>
            <p:ph type="sldImg"/>
          </p:nvPr>
        </p:nvSpPr>
        <p:spPr/>
      </p:sp>
      <p:sp>
        <p:nvSpPr>
          <p:cNvPr id="10059" name="Notes"/>
          <p:cNvSpPr>
            <a:spLocks noGrp="1"/>
          </p:cNvSpPr>
          <p:nvPr>
            <p:ph type="body" idx="1"/>
          </p:nvPr>
        </p:nvSpPr>
        <p:spPr/>
        <p:txBody>
          <a:bodyPr wrap="square" rtlCol="0"/>
          <a:lstStyle/>
          <a:p>
            <a:pPr marL="0" indent="0">
              <a:buNone/>
            </a:pPr>
            <a:endParaRPr/>
          </a:p>
        </p:txBody>
      </p:sp>
      <p:sp>
        <p:nvSpPr>
          <p:cNvPr id="10060" name="Slide number"/>
          <p:cNvSpPr>
            <a:spLocks noGrp="1"/>
          </p:cNvSpPr>
          <p:nvPr>
            <p:ph type="sldNum" sz="quarter" idx="10"/>
          </p:nvPr>
        </p:nvSpPr>
        <p:spPr/>
        <p:txBody>
          <a:bodyPr/>
          <a:lstStyle/>
          <a:p>
            <a:fld id="{C18812F0-6685-476B-B832-AFB48F091983}" type="slidenum">
              <a:t>20</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2" name="Slide preview"/>
          <p:cNvSpPr>
            <a:spLocks noGrp="1" noRot="1" noChangeAspect="1"/>
          </p:cNvSpPr>
          <p:nvPr>
            <p:ph type="sldImg"/>
          </p:nvPr>
        </p:nvSpPr>
        <p:spPr/>
      </p:sp>
      <p:sp>
        <p:nvSpPr>
          <p:cNvPr id="1006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Depending on the CPU characteristic, an exact match between the source and target host might or might not be required. For example, if hyperthreading is activated on the source host and deactivated on the destination host, the vSphere vMotion migration continues because the VMkernel handles this difference in characteristics.</a:t>
            </a:r>
          </a:p>
          <a:p>
            <a:pPr marL="0" indent="0">
              <a:buNone/>
            </a:pPr>
            <a:r>
              <a:rPr lang="en-GB" sz="1000" dirty="0">
                <a:solidFill>
                  <a:schemeClr val="tx2"/>
                </a:solidFill>
                <a:latin typeface="Metropolis" panose="00000500000000000000" pitchFamily="2" charset="0"/>
                <a:cs typeface="Times New Roman" panose="02020603050405020304" pitchFamily="18" charset="0"/>
              </a:rPr>
              <a:t>But, if the source host processor supports SSE4.1 instructions and the destination host processor does not support them, the hosts are considered incompatible and the vSphere vMotion migration fails. SSE4.1 instructions are application-level instructions that bypass the virtualization layer and might cause application instability if mismatched after a migration with vSphere vMotion.</a:t>
            </a:r>
          </a:p>
        </p:txBody>
      </p:sp>
      <p:sp>
        <p:nvSpPr>
          <p:cNvPr id="10064" name="Slide number"/>
          <p:cNvSpPr>
            <a:spLocks noGrp="1"/>
          </p:cNvSpPr>
          <p:nvPr>
            <p:ph type="sldNum" sz="quarter" idx="10"/>
          </p:nvPr>
        </p:nvSpPr>
        <p:spPr/>
        <p:txBody>
          <a:bodyPr/>
          <a:lstStyle/>
          <a:p>
            <a:fld id="{C18812F0-6685-476B-B832-AFB48F091983}" type="slidenum">
              <a:t>21</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6" name="Slide preview"/>
          <p:cNvSpPr>
            <a:spLocks noGrp="1" noRot="1" noChangeAspect="1"/>
          </p:cNvSpPr>
          <p:nvPr>
            <p:ph type="sldImg"/>
          </p:nvPr>
        </p:nvSpPr>
        <p:spPr/>
      </p:sp>
      <p:sp>
        <p:nvSpPr>
          <p:cNvPr id="1006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Enhanced vMotion Compatibility verifies that all hosts in a cluster present the same CPU feature set to VMs, even if the CPUs on the hosts differ.</a:t>
            </a:r>
          </a:p>
          <a:p>
            <a:pPr marL="0" indent="0">
              <a:buNone/>
            </a:pPr>
            <a:r>
              <a:rPr lang="en-GB" sz="1000" dirty="0">
                <a:solidFill>
                  <a:schemeClr val="tx2"/>
                </a:solidFill>
                <a:latin typeface="Metropolis" panose="00000500000000000000" pitchFamily="2" charset="0"/>
                <a:cs typeface="Times New Roman" panose="02020603050405020304" pitchFamily="18" charset="0"/>
              </a:rPr>
              <a:t>Enhanced vMotion Compatibility facilitates safe vSphere vMotion migration across a range of CPU generations. With Enhanced vMotion Compatibility, you can use vSphere vMotion to migrate VMs among CPUs that otherwise are considered incompatible.</a:t>
            </a:r>
          </a:p>
          <a:p>
            <a:pPr marL="0" indent="0">
              <a:buNone/>
            </a:pPr>
            <a:r>
              <a:rPr lang="en-GB" sz="1000" dirty="0">
                <a:solidFill>
                  <a:schemeClr val="tx2"/>
                </a:solidFill>
                <a:latin typeface="Metropolis" panose="00000500000000000000" pitchFamily="2" charset="0"/>
                <a:cs typeface="Times New Roman" panose="02020603050405020304" pitchFamily="18" charset="0"/>
              </a:rPr>
              <a:t>With Enhanced vMotion Compatibility, vCenter can enforce vSphere vMotion compatibility among all hosts in a cluster by forcing hosts to expose a common set of CPU features (baseline) to VMs. A baseline is a set of CPU features that are supported by every host in the cluster. When you configure Enhanced vMotion Compatibility, you set all host processors in the cluster to present the features of a baseline processor. After the features are activated for a cluster, hosts that are added to the cluster are automatically configured to the CPU baseline.</a:t>
            </a:r>
          </a:p>
          <a:p>
            <a:pPr marL="0" indent="0">
              <a:buNone/>
            </a:pPr>
            <a:r>
              <a:rPr lang="en-GB" sz="1000" dirty="0">
                <a:solidFill>
                  <a:schemeClr val="tx2"/>
                </a:solidFill>
                <a:latin typeface="Metropolis" panose="00000500000000000000" pitchFamily="2" charset="0"/>
                <a:cs typeface="Times New Roman" panose="02020603050405020304" pitchFamily="18" charset="0"/>
              </a:rPr>
              <a:t>Hosts that cannot be configured to the baseline are not permitted to join the cluster. VMs in the cluster always see an identical CPU feature set, no matter on which host they run. Because the process is automatic, Enhanced vMotion Compatibility is easy to use and requires no specialized knowledge of CPU features and masks.</a:t>
            </a:r>
          </a:p>
        </p:txBody>
      </p:sp>
      <p:sp>
        <p:nvSpPr>
          <p:cNvPr id="10068" name="Slide number"/>
          <p:cNvSpPr>
            <a:spLocks noGrp="1"/>
          </p:cNvSpPr>
          <p:nvPr>
            <p:ph type="sldNum" sz="quarter" idx="10"/>
          </p:nvPr>
        </p:nvSpPr>
        <p:spPr/>
        <p:txBody>
          <a:bodyPr/>
          <a:lstStyle/>
          <a:p>
            <a:fld id="{C18812F0-6685-476B-B832-AFB48F091983}" type="slidenum">
              <a:t>22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 name="Slide preview"/>
          <p:cNvSpPr>
            <a:spLocks noGrp="1" noRot="1" noChangeAspect="1"/>
          </p:cNvSpPr>
          <p:nvPr>
            <p:ph type="sldImg"/>
          </p:nvPr>
        </p:nvSpPr>
        <p:spPr/>
      </p:sp>
      <p:sp>
        <p:nvSpPr>
          <p:cNvPr id="10005" name="Notes"/>
          <p:cNvSpPr>
            <a:spLocks noGrp="1"/>
          </p:cNvSpPr>
          <p:nvPr>
            <p:ph type="body" idx="1"/>
          </p:nvPr>
        </p:nvSpPr>
        <p:spPr/>
        <p:txBody>
          <a:bodyPr wrap="square" rtlCol="0"/>
          <a:lstStyle/>
          <a:p>
            <a:pPr marL="0" indent="0">
              <a:buNone/>
            </a:pPr>
            <a:endParaRPr/>
          </a:p>
        </p:txBody>
      </p:sp>
      <p:sp>
        <p:nvSpPr>
          <p:cNvPr id="10006" name="Slide number"/>
          <p:cNvSpPr>
            <a:spLocks noGrp="1"/>
          </p:cNvSpPr>
          <p:nvPr>
            <p:ph type="sldNum" sz="quarter" idx="10"/>
          </p:nvPr>
        </p:nvSpPr>
        <p:spPr/>
        <p:txBody>
          <a:bodyPr/>
          <a:lstStyle/>
          <a:p>
            <a:fld id="{C18812F0-6685-476B-B832-AFB48F091983}" type="slidenum">
              <a:t>4</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9" name="Slide preview"/>
          <p:cNvSpPr>
            <a:spLocks noGrp="1" noRot="1" noChangeAspect="1"/>
          </p:cNvSpPr>
          <p:nvPr>
            <p:ph type="sldImg"/>
          </p:nvPr>
        </p:nvSpPr>
        <p:spPr/>
      </p:sp>
      <p:sp>
        <p:nvSpPr>
          <p:cNvPr id="10070"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Before you create an Enhanced vMotion Compatibility cluster, ensure that the hosts that you intend to add to the cluster meet the requirements.</a:t>
            </a:r>
          </a:p>
          <a:p>
            <a:pPr marL="0" indent="0">
              <a:buNone/>
            </a:pPr>
            <a:r>
              <a:rPr lang="en-GB" sz="1000" dirty="0">
                <a:solidFill>
                  <a:schemeClr val="tx2"/>
                </a:solidFill>
                <a:latin typeface="Metropolis" panose="00000500000000000000" pitchFamily="2" charset="0"/>
                <a:cs typeface="Times New Roman" panose="02020603050405020304" pitchFamily="18" charset="0"/>
              </a:rPr>
              <a:t>Enhanced vMotion Compatibility automatically configures hosts whose CPUs have Intel FlexMigration and AMD-V Extended Migration technologies to be compatible with vSphere vMotion with hosts that use older CPUs.</a:t>
            </a:r>
          </a:p>
          <a:p>
            <a:pPr marL="0" indent="0">
              <a:buNone/>
            </a:pPr>
            <a:r>
              <a:rPr lang="en-GB" sz="1000" dirty="0">
                <a:solidFill>
                  <a:schemeClr val="tx2"/>
                </a:solidFill>
                <a:latin typeface="Metropolis" panose="00000500000000000000" pitchFamily="2" charset="0"/>
                <a:cs typeface="Times New Roman" panose="02020603050405020304" pitchFamily="18" charset="0"/>
              </a:rPr>
              <a:t>For Enhanced vMotion Compatibility to function properly, the applications on the VMs must be written to use the CPU ID machine instruction for discovering CPU features, as recommended by the CPU vendors. vSphere cannot support Enhanced vMotion Compatibility with applications that do not follow the CPU vendor recommendations for discovering CPU features.</a:t>
            </a:r>
          </a:p>
          <a:p>
            <a:pPr marL="0" indent="0">
              <a:buNone/>
            </a:pPr>
            <a:r>
              <a:rPr lang="en-GB" sz="1000" dirty="0">
                <a:solidFill>
                  <a:schemeClr val="tx2"/>
                </a:solidFill>
                <a:latin typeface="Metropolis" panose="00000500000000000000" pitchFamily="2" charset="0"/>
                <a:cs typeface="Times New Roman" panose="02020603050405020304" pitchFamily="18" charset="0"/>
              </a:rPr>
              <a:t>To determine which EVC modes are compatible with your CPU, search the VMware Compatibility Guide at </a:t>
            </a:r>
            <a:r>
              <a:rPr sz="1000">
                <a:hlinkClick r:id="rId3"/>
              </a:rPr>
              <a:t>http://www.vmware.com/resources/compatibility</a:t>
            </a:r>
            <a:r>
              <a:rPr lang="en-GB" sz="1000" dirty="0">
                <a:solidFill>
                  <a:schemeClr val="tx2"/>
                </a:solidFill>
                <a:latin typeface="Metropolis" panose="00000500000000000000" pitchFamily="2" charset="0"/>
                <a:cs typeface="Times New Roman" panose="02020603050405020304" pitchFamily="18" charset="0"/>
              </a:rPr>
              <a:t>. Search for the server model or CPU family, and click the entry in the CPU Series column to display the compatible EVC modes.</a:t>
            </a:r>
          </a:p>
        </p:txBody>
      </p:sp>
      <p:sp>
        <p:nvSpPr>
          <p:cNvPr id="10071" name="Slide number"/>
          <p:cNvSpPr>
            <a:spLocks noGrp="1"/>
          </p:cNvSpPr>
          <p:nvPr>
            <p:ph type="sldNum" sz="quarter" idx="10"/>
          </p:nvPr>
        </p:nvSpPr>
        <p:spPr/>
        <p:txBody>
          <a:bodyPr/>
          <a:lstStyle/>
          <a:p>
            <a:fld id="{C18812F0-6685-476B-B832-AFB48F091983}" type="slidenum">
              <a:t>23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3" name="Slide preview"/>
          <p:cNvSpPr>
            <a:spLocks noGrp="1" noRot="1" noChangeAspect="1"/>
          </p:cNvSpPr>
          <p:nvPr>
            <p:ph type="sldImg"/>
          </p:nvPr>
        </p:nvSpPr>
        <p:spPr/>
      </p:sp>
      <p:sp>
        <p:nvSpPr>
          <p:cNvPr id="10074"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You can use one of the following methods to create an Enhanced vMotion Compatibility cluster:</a:t>
            </a:r>
          </a:p>
          <a:p>
            <a:pPr>
              <a:buFont typeface="Arial" pitchFamily="34" charset="0"/>
              <a:buChar char="•"/>
            </a:pPr>
            <a:r>
              <a:rPr/>
              <a:t>Create an empty cluster with EVC mode configured and move hosts into the cluster.</a:t>
            </a:r>
          </a:p>
          <a:p>
            <a:pPr>
              <a:buFont typeface="Arial" pitchFamily="34" charset="0"/>
              <a:buChar char="•"/>
            </a:pPr>
            <a:r>
              <a:rPr/>
              <a:t>Configure EVC mode on an existing cluster.</a:t>
            </a:r>
          </a:p>
          <a:p>
            <a:pPr marL="0" indent="0">
              <a:buNone/>
            </a:pPr>
            <a:r>
              <a:rPr lang="en-GB" sz="1000" dirty="0">
                <a:solidFill>
                  <a:schemeClr val="tx2"/>
                </a:solidFill>
                <a:latin typeface="Metropolis" panose="00000500000000000000" pitchFamily="2" charset="0"/>
                <a:cs typeface="Times New Roman" panose="02020603050405020304" pitchFamily="18" charset="0"/>
              </a:rPr>
              <a:t>To activate EVC on an existing cluster, all hosts must be placed in maintenance mode, and therefore all VMs in the existing cluster must be powered off or suspended. To avoid VM downtime, the recommended method for activating EVC is to activate this feature on a new, empty cluster.</a:t>
            </a:r>
          </a:p>
          <a:p>
            <a:pPr marL="0" indent="0">
              <a:buNone/>
            </a:pPr>
            <a:r>
              <a:rPr lang="en-GB" sz="1000" dirty="0">
                <a:solidFill>
                  <a:schemeClr val="tx2"/>
                </a:solidFill>
                <a:latin typeface="Metropolis" panose="00000500000000000000" pitchFamily="2" charset="0"/>
                <a:cs typeface="Times New Roman" panose="02020603050405020304" pitchFamily="18" charset="0"/>
              </a:rPr>
              <a:t>For information about Enhanced vMotion Compatibility processor support, see VMware knowledge base article 1003212 at </a:t>
            </a:r>
            <a:r>
              <a:rPr sz="1000">
                <a:hlinkClick r:id="rId3"/>
              </a:rPr>
              <a:t>http://kb.vmware.com/kb/1003212</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075" name="Slide number"/>
          <p:cNvSpPr>
            <a:spLocks noGrp="1"/>
          </p:cNvSpPr>
          <p:nvPr>
            <p:ph type="sldNum" sz="quarter" idx="10"/>
          </p:nvPr>
        </p:nvSpPr>
        <p:spPr/>
        <p:txBody>
          <a:bodyPr/>
          <a:lstStyle/>
          <a:p>
            <a:fld id="{C18812F0-6685-476B-B832-AFB48F091983}" type="slidenum">
              <a:t>24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7" name="Slide preview"/>
          <p:cNvSpPr>
            <a:spLocks noGrp="1" noRot="1" noChangeAspect="1"/>
          </p:cNvSpPr>
          <p:nvPr>
            <p:ph type="sldImg"/>
          </p:nvPr>
        </p:nvSpPr>
        <p:spPr/>
      </p:sp>
      <p:sp>
        <p:nvSpPr>
          <p:cNvPr id="10078" name="Notes"/>
          <p:cNvSpPr>
            <a:spLocks noGrp="1"/>
          </p:cNvSpPr>
          <p:nvPr>
            <p:ph type="body" idx="1"/>
          </p:nvPr>
        </p:nvSpPr>
        <p:spPr/>
        <p:txBody>
          <a:bodyPr wrap="square" rtlCol="0"/>
          <a:lstStyle/>
          <a:p>
            <a:pPr marL="0" indent="0">
              <a:buNone/>
            </a:pPr>
            <a:endParaRPr/>
          </a:p>
        </p:txBody>
      </p:sp>
      <p:sp>
        <p:nvSpPr>
          <p:cNvPr id="10079" name="Slide number"/>
          <p:cNvSpPr>
            <a:spLocks noGrp="1"/>
          </p:cNvSpPr>
          <p:nvPr>
            <p:ph type="sldNum" sz="quarter" idx="10"/>
          </p:nvPr>
        </p:nvSpPr>
        <p:spPr/>
        <p:txBody>
          <a:bodyPr/>
          <a:lstStyle/>
          <a:p>
            <a:fld id="{C18812F0-6685-476B-B832-AFB48F091983}" type="slidenum">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1" name="Slide preview"/>
          <p:cNvSpPr>
            <a:spLocks noGrp="1" noRot="1" noChangeAspect="1"/>
          </p:cNvSpPr>
          <p:nvPr>
            <p:ph type="sldImg"/>
          </p:nvPr>
        </p:nvSpPr>
        <p:spPr/>
      </p:sp>
      <p:sp>
        <p:nvSpPr>
          <p:cNvPr id="1008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With per-VM EVC mode, the EVC mode becomes an attribute of the VM rather than the specific processor generation it happens to be booted on in the cluster. This feature supports seamless migration between two data centers that have different processors. Further, the feature is persisted per VM and does not lose the EVC mode during migrations across clusters or during power cycles.</a:t>
            </a:r>
          </a:p>
          <a:p>
            <a:pPr marL="0" indent="0">
              <a:buNone/>
            </a:pPr>
            <a:r>
              <a:rPr lang="en-GB" sz="1000" dirty="0">
                <a:solidFill>
                  <a:schemeClr val="tx2"/>
                </a:solidFill>
                <a:latin typeface="Metropolis" panose="00000500000000000000" pitchFamily="2" charset="0"/>
                <a:cs typeface="Times New Roman" panose="02020603050405020304" pitchFamily="18" charset="0"/>
              </a:rPr>
              <a:t>In this diagram, EVC mode is not configured on the cluster. The cluster consists of differing CPU models with different feature sets. The VMs with per-VM EVC mode can run on any ESXi host that can satisfy the defined EVC mode.</a:t>
            </a:r>
          </a:p>
        </p:txBody>
      </p:sp>
      <p:sp>
        <p:nvSpPr>
          <p:cNvPr id="10083" name="Slide number"/>
          <p:cNvSpPr>
            <a:spLocks noGrp="1"/>
          </p:cNvSpPr>
          <p:nvPr>
            <p:ph type="sldNum" sz="quarter" idx="10"/>
          </p:nvPr>
        </p:nvSpPr>
        <p:spPr/>
        <p:txBody>
          <a:bodyPr/>
          <a:lstStyle/>
          <a:p>
            <a:fld id="{C18812F0-6685-476B-B832-AFB48F091983}" type="slidenum">
              <a:t>26</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5" name="Slide preview"/>
          <p:cNvSpPr>
            <a:spLocks noGrp="1" noRot="1" noChangeAspect="1"/>
          </p:cNvSpPr>
          <p:nvPr>
            <p:ph type="sldImg"/>
          </p:nvPr>
        </p:nvSpPr>
        <p:spPr/>
      </p:sp>
      <p:sp>
        <p:nvSpPr>
          <p:cNvPr id="10086"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Features not included in the applied baseline are masked and not exposed to VMs.</a:t>
            </a:r>
          </a:p>
          <a:p>
            <a:pPr marL="0" indent="0">
              <a:buNone/>
            </a:pPr>
            <a:r>
              <a:rPr lang="en-GB" sz="1000" dirty="0">
                <a:solidFill>
                  <a:schemeClr val="tx2"/>
                </a:solidFill>
                <a:latin typeface="Metropolis" panose="00000500000000000000" pitchFamily="2" charset="0"/>
                <a:cs typeface="Times New Roman" panose="02020603050405020304" pitchFamily="18" charset="0"/>
              </a:rPr>
              <a:t>Enhanced vMotion Compatibility for vSGA is supported with hardware GPUs and also software GPU renderers.</a:t>
            </a:r>
          </a:p>
        </p:txBody>
      </p:sp>
      <p:sp>
        <p:nvSpPr>
          <p:cNvPr id="10087" name="Slide number"/>
          <p:cNvSpPr>
            <a:spLocks noGrp="1"/>
          </p:cNvSpPr>
          <p:nvPr>
            <p:ph type="sldNum" sz="quarter" idx="10"/>
          </p:nvPr>
        </p:nvSpPr>
        <p:spPr/>
        <p:txBody>
          <a:bodyPr/>
          <a:lstStyle/>
          <a:p>
            <a:fld id="{C18812F0-6685-476B-B832-AFB48F091983}" type="slidenum">
              <a:t>27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8" name="Slide preview"/>
          <p:cNvSpPr>
            <a:spLocks noGrp="1" noRot="1" noChangeAspect="1"/>
          </p:cNvSpPr>
          <p:nvPr>
            <p:ph type="sldImg"/>
          </p:nvPr>
        </p:nvSpPr>
        <p:spPr/>
      </p:sp>
      <p:sp>
        <p:nvSpPr>
          <p:cNvPr id="10089" name="Notes"/>
          <p:cNvSpPr>
            <a:spLocks noGrp="1"/>
          </p:cNvSpPr>
          <p:nvPr>
            <p:ph type="body" idx="1"/>
          </p:nvPr>
        </p:nvSpPr>
        <p:spPr/>
        <p:txBody>
          <a:bodyPr wrap="square" rtlCol="0"/>
          <a:lstStyle/>
          <a:p>
            <a:pPr marL="0" indent="0">
              <a:buNone/>
            </a:pPr>
            <a:endParaRPr/>
          </a:p>
        </p:txBody>
      </p:sp>
      <p:sp>
        <p:nvSpPr>
          <p:cNvPr id="10090" name="Slide number"/>
          <p:cNvSpPr>
            <a:spLocks noGrp="1"/>
          </p:cNvSpPr>
          <p:nvPr>
            <p:ph type="sldNum" sz="quarter" idx="10"/>
          </p:nvPr>
        </p:nvSpPr>
        <p:spPr/>
        <p:txBody>
          <a:bodyPr/>
          <a:lstStyle/>
          <a:p>
            <a:fld id="{C18812F0-6685-476B-B832-AFB48F091983}" type="slidenum">
              <a:t>28</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2" name="Slide preview"/>
          <p:cNvSpPr>
            <a:spLocks noGrp="1" noRot="1" noChangeAspect="1"/>
          </p:cNvSpPr>
          <p:nvPr>
            <p:ph type="sldImg"/>
          </p:nvPr>
        </p:nvSpPr>
        <p:spPr/>
      </p:sp>
      <p:sp>
        <p:nvSpPr>
          <p:cNvPr id="10093" name="Notes"/>
          <p:cNvSpPr>
            <a:spLocks noGrp="1"/>
          </p:cNvSpPr>
          <p:nvPr>
            <p:ph type="body" idx="1"/>
          </p:nvPr>
        </p:nvSpPr>
        <p:spPr/>
        <p:txBody>
          <a:bodyPr wrap="square" rtlCol="0"/>
          <a:lstStyle/>
          <a:p>
            <a:pPr marL="0" indent="0">
              <a:buNone/>
            </a:pPr>
            <a:endParaRPr/>
          </a:p>
        </p:txBody>
      </p:sp>
      <p:sp>
        <p:nvSpPr>
          <p:cNvPr id="10094" name="Slide number"/>
          <p:cNvSpPr>
            <a:spLocks noGrp="1"/>
          </p:cNvSpPr>
          <p:nvPr>
            <p:ph type="sldNum" sz="quarter" idx="10"/>
          </p:nvPr>
        </p:nvSpPr>
        <p:spPr/>
        <p:txBody>
          <a:bodyPr/>
          <a:lstStyle/>
          <a:p>
            <a:fld id="{C18812F0-6685-476B-B832-AFB48F091983}" type="slidenum">
              <a:t>29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 name="Slide preview"/>
          <p:cNvSpPr>
            <a:spLocks noGrp="1" noRot="1" noChangeAspect="1"/>
          </p:cNvSpPr>
          <p:nvPr>
            <p:ph type="sldImg"/>
          </p:nvPr>
        </p:nvSpPr>
        <p:spPr/>
      </p:sp>
      <p:sp>
        <p:nvSpPr>
          <p:cNvPr id="10097" name="Notes"/>
          <p:cNvSpPr>
            <a:spLocks noGrp="1"/>
          </p:cNvSpPr>
          <p:nvPr>
            <p:ph type="body" idx="1"/>
          </p:nvPr>
        </p:nvSpPr>
        <p:spPr/>
        <p:txBody>
          <a:bodyPr wrap="square" rtlCol="0"/>
          <a:lstStyle/>
          <a:p>
            <a:pPr marL="0" indent="0">
              <a:buNone/>
            </a:pPr>
            <a:endParaRPr/>
          </a:p>
        </p:txBody>
      </p:sp>
      <p:sp>
        <p:nvSpPr>
          <p:cNvPr id="10098" name="Slide number"/>
          <p:cNvSpPr>
            <a:spLocks noGrp="1"/>
          </p:cNvSpPr>
          <p:nvPr>
            <p:ph type="sldNum" sz="quarter" idx="10"/>
          </p:nvPr>
        </p:nvSpPr>
        <p:spPr/>
        <p:txBody>
          <a:bodyPr/>
          <a:lstStyle/>
          <a:p>
            <a:fld id="{C18812F0-6685-476B-B832-AFB48F091983}" type="slidenum">
              <a:t>30</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0" name="Slide preview"/>
          <p:cNvSpPr>
            <a:spLocks noGrp="1" noRot="1" noChangeAspect="1"/>
          </p:cNvSpPr>
          <p:nvPr>
            <p:ph type="sldImg"/>
          </p:nvPr>
        </p:nvSpPr>
        <p:spPr/>
      </p:sp>
      <p:sp>
        <p:nvSpPr>
          <p:cNvPr id="10101" name="Notes"/>
          <p:cNvSpPr>
            <a:spLocks noGrp="1"/>
          </p:cNvSpPr>
          <p:nvPr>
            <p:ph type="body" idx="1"/>
          </p:nvPr>
        </p:nvSpPr>
        <p:spPr/>
        <p:txBody>
          <a:bodyPr wrap="square" rtlCol="0"/>
          <a:lstStyle/>
          <a:p>
            <a:pPr marL="0" indent="0">
              <a:buNone/>
            </a:pPr>
            <a:endParaRPr/>
          </a:p>
        </p:txBody>
      </p:sp>
      <p:sp>
        <p:nvSpPr>
          <p:cNvPr id="10102" name="Slide number"/>
          <p:cNvSpPr>
            <a:spLocks noGrp="1"/>
          </p:cNvSpPr>
          <p:nvPr>
            <p:ph type="sldNum" sz="quarter" idx="10"/>
          </p:nvPr>
        </p:nvSpPr>
        <p:spPr/>
        <p:txBody>
          <a:bodyPr/>
          <a:lstStyle/>
          <a:p>
            <a:fld id="{C18812F0-6685-476B-B832-AFB48F091983}" type="slidenum">
              <a:t>32</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3" name="Slide preview"/>
          <p:cNvSpPr>
            <a:spLocks noGrp="1" noRot="1" noChangeAspect="1"/>
          </p:cNvSpPr>
          <p:nvPr>
            <p:ph type="sldImg"/>
          </p:nvPr>
        </p:nvSpPr>
        <p:spPr/>
      </p:sp>
      <p:sp>
        <p:nvSpPr>
          <p:cNvPr id="10104" name="Notes"/>
          <p:cNvSpPr>
            <a:spLocks noGrp="1"/>
          </p:cNvSpPr>
          <p:nvPr>
            <p:ph type="body" idx="1"/>
          </p:nvPr>
        </p:nvSpPr>
        <p:spPr/>
        <p:txBody>
          <a:bodyPr wrap="square" rtlCol="0"/>
          <a:lstStyle/>
          <a:p>
            <a:pPr marL="0" indent="0">
              <a:buNone/>
            </a:pPr>
            <a:endParaRPr/>
          </a:p>
        </p:txBody>
      </p:sp>
      <p:sp>
        <p:nvSpPr>
          <p:cNvPr id="10105" name="Slide number"/>
          <p:cNvSpPr>
            <a:spLocks noGrp="1"/>
          </p:cNvSpPr>
          <p:nvPr>
            <p:ph type="sldNum" sz="quarter" idx="10"/>
          </p:nvPr>
        </p:nvSpPr>
        <p:spPr/>
        <p:txBody>
          <a:bodyPr/>
          <a:lstStyle/>
          <a:p>
            <a:fld id="{C18812F0-6685-476B-B832-AFB48F091983}" type="slidenum">
              <a:t>33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7" name="Slide preview"/>
          <p:cNvSpPr>
            <a:spLocks noGrp="1" noRot="1" noChangeAspect="1"/>
          </p:cNvSpPr>
          <p:nvPr>
            <p:ph type="sldImg"/>
          </p:nvPr>
        </p:nvSpPr>
        <p:spPr/>
      </p:sp>
      <p:sp>
        <p:nvSpPr>
          <p:cNvPr id="10008" name="Notes"/>
          <p:cNvSpPr>
            <a:spLocks noGrp="1"/>
          </p:cNvSpPr>
          <p:nvPr>
            <p:ph type="body" idx="1"/>
          </p:nvPr>
        </p:nvSpPr>
        <p:spPr/>
        <p:txBody>
          <a:bodyPr wrap="square" rtlCol="0"/>
          <a:lstStyle/>
          <a:p>
            <a:pPr marL="0" indent="0">
              <a:buNone/>
            </a:pPr>
            <a:endParaRPr/>
          </a:p>
        </p:txBody>
      </p:sp>
      <p:sp>
        <p:nvSpPr>
          <p:cNvPr id="10009" name="Slide number"/>
          <p:cNvSpPr>
            <a:spLocks noGrp="1"/>
          </p:cNvSpPr>
          <p:nvPr>
            <p:ph type="sldNum" sz="quarter" idx="10"/>
          </p:nvPr>
        </p:nvSpPr>
        <p:spPr/>
        <p:txBody>
          <a:bodyPr/>
          <a:lstStyle/>
          <a:p>
            <a:fld id="{C18812F0-6685-476B-B832-AFB48F091983}" type="slidenum">
              <a:t>5</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7" name="Slide preview"/>
          <p:cNvSpPr>
            <a:spLocks noGrp="1" noRot="1" noChangeAspect="1"/>
          </p:cNvSpPr>
          <p:nvPr>
            <p:ph type="sldImg"/>
          </p:nvPr>
        </p:nvSpPr>
        <p:spPr/>
      </p:sp>
      <p:sp>
        <p:nvSpPr>
          <p:cNvPr id="10108"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vSphere Storage vMotion provides flexibility to relocate virtual disks for performance or transform disk types, which you can use to reclaim space.</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place the VM and all its disks in a single location, or you can select separate locations for the VM configuration file and each virtual disk. During a migration with vSphere Storage vMotion, the VM does not change the host that it runs on.</a:t>
            </a:r>
          </a:p>
          <a:p>
            <a:pPr marL="0" indent="0">
              <a:buNone/>
            </a:pPr>
            <a:r>
              <a:rPr lang="en-GB" sz="1000" dirty="0">
                <a:solidFill>
                  <a:schemeClr val="tx2"/>
                </a:solidFill>
                <a:latin typeface="Metropolis" panose="00000500000000000000" pitchFamily="2" charset="0"/>
                <a:cs typeface="Times New Roman" panose="02020603050405020304" pitchFamily="18" charset="0"/>
              </a:rPr>
              <a:t>Whether performing a vSphere Storage vMotion migration or a cold migration, you can rename a VM's files on the destination datastore. The migration renames all virtual disk, configuration, snapshot, and </a:t>
            </a:r>
            <a:r>
              <a:rPr lang="en-US" sz="1000" dirty="0">
                <a:solidFill>
                  <a:srgbClr val="000000"/>
                </a:solidFill>
                <a:latin typeface="Courier New" panose="02070309020205020404" pitchFamily="49" charset="0"/>
                <a:cs typeface="Courier New" pitchFamily="49" charset="0"/>
              </a:rPr>
              <a:t>.nvram</a:t>
            </a:r>
            <a:r>
              <a:rPr lang="en-GB" sz="1000" dirty="0">
                <a:solidFill>
                  <a:schemeClr val="tx2"/>
                </a:solidFill>
                <a:latin typeface="Metropolis" panose="00000500000000000000" pitchFamily="2" charset="0"/>
                <a:cs typeface="Times New Roman" panose="02020603050405020304" pitchFamily="18" charset="0"/>
              </a:rPr>
              <a:t> files.</a:t>
            </a:r>
          </a:p>
        </p:txBody>
      </p:sp>
      <p:sp>
        <p:nvSpPr>
          <p:cNvPr id="10109" name="Slide number"/>
          <p:cNvSpPr>
            <a:spLocks noGrp="1"/>
          </p:cNvSpPr>
          <p:nvPr>
            <p:ph type="sldNum" sz="quarter" idx="10"/>
          </p:nvPr>
        </p:nvSpPr>
        <p:spPr/>
        <p:txBody>
          <a:bodyPr/>
          <a:lstStyle/>
          <a:p>
            <a:fld id="{C18812F0-6685-476B-B832-AFB48F091983}" type="slidenum">
              <a:t>34</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2" name="Slide preview"/>
          <p:cNvSpPr>
            <a:spLocks noGrp="1" noRot="1" noChangeAspect="1"/>
          </p:cNvSpPr>
          <p:nvPr>
            <p:ph type="sldImg"/>
          </p:nvPr>
        </p:nvSpPr>
        <p:spPr/>
      </p:sp>
      <p:sp>
        <p:nvSpPr>
          <p:cNvPr id="1011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play the animation, go to </a:t>
            </a:r>
            <a:r>
              <a:rPr sz="1000">
                <a:hlinkClick r:id="rId3"/>
              </a:rPr>
              <a:t>https://vmware.bravais.com/s/FnHZwq043PJ8dV3ZRV7p</a:t>
            </a:r>
            <a:r>
              <a:rPr lang="en-GB" sz="1000" dirty="0">
                <a:solidFill>
                  <a:schemeClr val="tx2"/>
                </a:solidFill>
                <a:latin typeface="Metropolis" panose="00000500000000000000" pitchFamily="2" charset="0"/>
                <a:cs typeface="Times New Roman" panose="02020603050405020304" pitchFamily="18" charset="0"/>
              </a:rPr>
              <a:t>.</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vSphere Storage vMotion migration process includes the following steps:</a:t>
            </a:r>
          </a:p>
          <a:p>
            <a:pPr>
              <a:buFont typeface="+mj-lt"/>
              <a:buAutoNum type="arabicPeriod"/>
            </a:pPr>
            <a:r>
              <a:rPr/>
              <a:t>Initiate storage migration.</a:t>
            </a:r>
          </a:p>
          <a:p>
            <a:pPr>
              <a:buFont typeface="+mj-lt"/>
              <a:buAutoNum type="arabicPeriod" startAt="2"/>
            </a:pPr>
            <a:r>
              <a:rPr/>
              <a:t>Use the VMkernel data mover or vSphere Storage APIs – Array Integration to copy data.</a:t>
            </a:r>
          </a:p>
          <a:p>
            <a:pPr>
              <a:buFont typeface="+mj-lt"/>
              <a:buAutoNum type="arabicPeriod" startAt="3"/>
            </a:pPr>
            <a:r>
              <a:rPr/>
              <a:t>Start a new VM process.</a:t>
            </a:r>
          </a:p>
          <a:p>
            <a:pPr>
              <a:buFont typeface="+mj-lt"/>
              <a:buAutoNum type="arabicPeriod" startAt="4"/>
            </a:pPr>
            <a:r>
              <a:rPr/>
              <a:t>Mirror I/O calls to file blocks that are already copied to the virtual disk on the destination datastore.</a:t>
            </a:r>
          </a:p>
          <a:p>
            <a:pPr>
              <a:buFont typeface="+mj-lt"/>
              <a:buAutoNum type="arabicPeriod" startAt="5"/>
            </a:pPr>
            <a:r>
              <a:rPr/>
              <a:t>Transition to the destination VM process to begin accessing the virtual disk copy.</a:t>
            </a:r>
          </a:p>
          <a:p>
            <a:pPr marL="0" indent="0">
              <a:buNone/>
            </a:pPr>
            <a:r>
              <a:rPr lang="en-GB" sz="1000" dirty="0">
                <a:solidFill>
                  <a:schemeClr val="tx2"/>
                </a:solidFill>
                <a:latin typeface="Metropolis" panose="00000500000000000000" pitchFamily="2" charset="0"/>
                <a:cs typeface="Times New Roman" panose="02020603050405020304" pitchFamily="18" charset="0"/>
              </a:rPr>
              <a:t>The storage migration process does a single pass of the disk, copying all the blocks to the destination disk. If blocks are changed after they are copied, the blocks are synchronized from the source to the destination through the mirror driver, with no need for recursive passes.</a:t>
            </a:r>
          </a:p>
          <a:p>
            <a:pPr marL="0" indent="0">
              <a:buNone/>
            </a:pPr>
            <a:r>
              <a:rPr lang="en-GB" sz="1000" dirty="0">
                <a:solidFill>
                  <a:schemeClr val="tx2"/>
                </a:solidFill>
                <a:latin typeface="Metropolis" panose="00000500000000000000" pitchFamily="2" charset="0"/>
                <a:cs typeface="Times New Roman" panose="02020603050405020304" pitchFamily="18" charset="0"/>
              </a:rPr>
              <a:t>This approach guarantees complete transactional integrity and is fast enough to be unnoticeable to the end user. The mirror driver uses the VMkernel data mover to copy blocks of data from the source disk to the destination disk. The mirror driver synchronously mirrors writes to both disks during the vSphere Storage vMotion operation.</a:t>
            </a:r>
          </a:p>
          <a:p>
            <a:pPr marL="0" indent="0">
              <a:buNone/>
            </a:pPr>
            <a:r>
              <a:rPr lang="en-GB" sz="1000" dirty="0">
                <a:solidFill>
                  <a:schemeClr val="tx2"/>
                </a:solidFill>
                <a:latin typeface="Metropolis" panose="00000500000000000000" pitchFamily="2" charset="0"/>
                <a:cs typeface="Times New Roman" panose="02020603050405020304" pitchFamily="18" charset="0"/>
              </a:rPr>
              <a:t>Finally, vSphere Storage vMotion operations are performed either internally on a single ESXi host or offloaded to the storage array. Operations performed internally on the ESXi host use a data mover built into the VMkernel. Operations are offloaded to the storage array if the array supports vSphere Storage APIs - Array Integration, also called hardware acceleration.</a:t>
            </a:r>
          </a:p>
        </p:txBody>
      </p:sp>
      <p:sp>
        <p:nvSpPr>
          <p:cNvPr id="10114" name="Slide number"/>
          <p:cNvSpPr>
            <a:spLocks noGrp="1"/>
          </p:cNvSpPr>
          <p:nvPr>
            <p:ph type="sldNum" sz="quarter" idx="10"/>
          </p:nvPr>
        </p:nvSpPr>
        <p:spPr/>
        <p:txBody>
          <a:bodyPr/>
          <a:lstStyle/>
          <a:p>
            <a:fld id="{C18812F0-6685-476B-B832-AFB48F091983}" type="slidenum">
              <a:t>35</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6" name="Slide preview"/>
          <p:cNvSpPr>
            <a:spLocks noGrp="1" noRot="1" noChangeAspect="1"/>
          </p:cNvSpPr>
          <p:nvPr>
            <p:ph type="sldImg"/>
          </p:nvPr>
        </p:nvSpPr>
        <p:spPr/>
      </p:sp>
      <p:sp>
        <p:nvSpPr>
          <p:cNvPr id="10117" name="Notes"/>
          <p:cNvSpPr>
            <a:spLocks noGrp="1"/>
          </p:cNvSpPr>
          <p:nvPr>
            <p:ph type="body" idx="1"/>
          </p:nvPr>
        </p:nvSpPr>
        <p:spPr/>
        <p:txBody>
          <a:bodyPr wrap="square" rtlCol="0"/>
          <a:lstStyle/>
          <a:p>
            <a:pPr marL="0" indent="0">
              <a:buNone/>
            </a:pPr>
            <a:endParaRPr/>
          </a:p>
        </p:txBody>
      </p:sp>
      <p:sp>
        <p:nvSpPr>
          <p:cNvPr id="10118" name="Slide number"/>
          <p:cNvSpPr>
            <a:spLocks noGrp="1"/>
          </p:cNvSpPr>
          <p:nvPr>
            <p:ph type="sldNum" sz="quarter" idx="10"/>
          </p:nvPr>
        </p:nvSpPr>
        <p:spPr/>
        <p:txBody>
          <a:bodyPr/>
          <a:lstStyle/>
          <a:p>
            <a:fld id="{C18812F0-6685-476B-B832-AFB48F091983}" type="slidenum">
              <a:t>36</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9" name="Slide preview"/>
          <p:cNvSpPr>
            <a:spLocks noGrp="1" noRot="1" noChangeAspect="1"/>
          </p:cNvSpPr>
          <p:nvPr>
            <p:ph type="sldImg"/>
          </p:nvPr>
        </p:nvSpPr>
        <p:spPr/>
      </p:sp>
      <p:sp>
        <p:nvSpPr>
          <p:cNvPr id="10120"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A VM and its host must meet certain resource and configuration requirements for the virtual machine disks (VMDKs) to be migrated with vSphere Storage vMotion. One of the requirements is that the host on which the VM runs must have access both to the source datastore and to the target datastore.</a:t>
            </a:r>
          </a:p>
          <a:p>
            <a:pPr marL="0" indent="0">
              <a:buNone/>
            </a:pPr>
            <a:r>
              <a:rPr lang="en-GB" sz="1000" dirty="0">
                <a:solidFill>
                  <a:schemeClr val="tx2"/>
                </a:solidFill>
                <a:latin typeface="Metropolis" panose="00000500000000000000" pitchFamily="2" charset="0"/>
                <a:cs typeface="Times New Roman" panose="02020603050405020304" pitchFamily="18" charset="0"/>
              </a:rPr>
              <a:t>During a migration with vSphere Storage vMotion, you can change the disk provisioning type. Migration with vSphere Storage vMotion changes VM files on the destination datastore to match the inventory name of the VM. The migration renames all virtual disk, configuration, snapshot, and </a:t>
            </a:r>
            <a:r>
              <a:rPr lang="en-US" sz="1000" dirty="0">
                <a:solidFill>
                  <a:srgbClr val="000000"/>
                </a:solidFill>
                <a:latin typeface="Courier New" panose="02070309020205020404" pitchFamily="49" charset="0"/>
                <a:cs typeface="Courier New" pitchFamily="49" charset="0"/>
              </a:rPr>
              <a:t>.nvram</a:t>
            </a:r>
            <a:r>
              <a:rPr lang="en-GB" sz="1000" dirty="0">
                <a:solidFill>
                  <a:schemeClr val="tx2"/>
                </a:solidFill>
                <a:latin typeface="Metropolis" panose="00000500000000000000" pitchFamily="2" charset="0"/>
                <a:cs typeface="Times New Roman" panose="02020603050405020304" pitchFamily="18" charset="0"/>
              </a:rPr>
              <a:t> files. If the new names exceed the maximum filename length, the migration does not succeed.</a:t>
            </a:r>
          </a:p>
        </p:txBody>
      </p:sp>
      <p:sp>
        <p:nvSpPr>
          <p:cNvPr id="10121" name="Slide number"/>
          <p:cNvSpPr>
            <a:spLocks noGrp="1"/>
          </p:cNvSpPr>
          <p:nvPr>
            <p:ph type="sldNum" sz="quarter" idx="10"/>
          </p:nvPr>
        </p:nvSpPr>
        <p:spPr/>
        <p:txBody>
          <a:bodyPr/>
          <a:lstStyle/>
          <a:p>
            <a:fld id="{C18812F0-6685-476B-B832-AFB48F091983}" type="slidenum">
              <a:t>37</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3" name="Slide preview"/>
          <p:cNvSpPr>
            <a:spLocks noGrp="1" noRot="1" noChangeAspect="1"/>
          </p:cNvSpPr>
          <p:nvPr>
            <p:ph type="sldImg"/>
          </p:nvPr>
        </p:nvSpPr>
        <p:spPr/>
      </p:sp>
      <p:sp>
        <p:nvSpPr>
          <p:cNvPr id="10124"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can migrate VMs beyond storage accessibility boundaries and between hosts, within and across clusters, data centers, and vCenter instances.</a:t>
            </a:r>
          </a:p>
        </p:txBody>
      </p:sp>
      <p:sp>
        <p:nvSpPr>
          <p:cNvPr id="10125" name="Slide number"/>
          <p:cNvSpPr>
            <a:spLocks noGrp="1"/>
          </p:cNvSpPr>
          <p:nvPr>
            <p:ph type="sldNum" sz="quarter" idx="10"/>
          </p:nvPr>
        </p:nvSpPr>
        <p:spPr/>
        <p:txBody>
          <a:bodyPr/>
          <a:lstStyle/>
          <a:p>
            <a:fld id="{C18812F0-6685-476B-B832-AFB48F091983}" type="slidenum">
              <a:t>38</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6" name="Slide preview"/>
          <p:cNvSpPr>
            <a:spLocks noGrp="1" noRot="1" noChangeAspect="1"/>
          </p:cNvSpPr>
          <p:nvPr>
            <p:ph type="sldImg"/>
          </p:nvPr>
        </p:nvSpPr>
        <p:spPr/>
      </p:sp>
      <p:sp>
        <p:nvSpPr>
          <p:cNvPr id="10127" name="Notes"/>
          <p:cNvSpPr>
            <a:spLocks noGrp="1"/>
          </p:cNvSpPr>
          <p:nvPr>
            <p:ph type="body" idx="1"/>
          </p:nvPr>
        </p:nvSpPr>
        <p:spPr/>
        <p:txBody>
          <a:bodyPr wrap="square" rtlCol="0"/>
          <a:lstStyle/>
          <a:p>
            <a:pPr marL="0" indent="0">
              <a:buNone/>
            </a:pPr>
            <a:endParaRPr/>
          </a:p>
        </p:txBody>
      </p:sp>
      <p:sp>
        <p:nvSpPr>
          <p:cNvPr id="10128" name="Slide number"/>
          <p:cNvSpPr>
            <a:spLocks noGrp="1"/>
          </p:cNvSpPr>
          <p:nvPr>
            <p:ph type="sldNum" sz="quarter" idx="10"/>
          </p:nvPr>
        </p:nvSpPr>
        <p:spPr/>
        <p:txBody>
          <a:bodyPr/>
          <a:lstStyle/>
          <a:p>
            <a:fld id="{C18812F0-6685-476B-B832-AFB48F091983}" type="slidenum">
              <a:t>39</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9" name="Slide preview"/>
          <p:cNvSpPr>
            <a:spLocks noGrp="1" noRot="1" noChangeAspect="1"/>
          </p:cNvSpPr>
          <p:nvPr>
            <p:ph type="sldImg"/>
          </p:nvPr>
        </p:nvSpPr>
        <p:spPr/>
      </p:sp>
      <p:sp>
        <p:nvSpPr>
          <p:cNvPr id="10130" name="Notes"/>
          <p:cNvSpPr>
            <a:spLocks noGrp="1"/>
          </p:cNvSpPr>
          <p:nvPr>
            <p:ph type="body" idx="1"/>
          </p:nvPr>
        </p:nvSpPr>
        <p:spPr/>
        <p:txBody>
          <a:bodyPr wrap="square" rtlCol="0"/>
          <a:lstStyle/>
          <a:p>
            <a:pPr marL="0" indent="0">
              <a:buNone/>
            </a:pPr>
            <a:endParaRPr/>
          </a:p>
        </p:txBody>
      </p:sp>
      <p:sp>
        <p:nvSpPr>
          <p:cNvPr id="10131" name="Slide number"/>
          <p:cNvSpPr>
            <a:spLocks noGrp="1"/>
          </p:cNvSpPr>
          <p:nvPr>
            <p:ph type="sldNum" sz="quarter" idx="10"/>
          </p:nvPr>
        </p:nvSpPr>
        <p:spPr/>
        <p:txBody>
          <a:bodyPr/>
          <a:lstStyle/>
          <a:p>
            <a:fld id="{C18812F0-6685-476B-B832-AFB48F091983}" type="slidenum">
              <a:t>40</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3" name="Slide preview"/>
          <p:cNvSpPr>
            <a:spLocks noGrp="1" noRot="1" noChangeAspect="1"/>
          </p:cNvSpPr>
          <p:nvPr>
            <p:ph type="sldImg"/>
          </p:nvPr>
        </p:nvSpPr>
        <p:spPr/>
      </p:sp>
      <p:sp>
        <p:nvSpPr>
          <p:cNvPr id="10134" name="Notes"/>
          <p:cNvSpPr>
            <a:spLocks noGrp="1"/>
          </p:cNvSpPr>
          <p:nvPr>
            <p:ph type="body" idx="1"/>
          </p:nvPr>
        </p:nvSpPr>
        <p:spPr/>
        <p:txBody>
          <a:bodyPr wrap="square" rtlCol="0"/>
          <a:lstStyle/>
          <a:p>
            <a:pPr marL="0" indent="0">
              <a:buNone/>
            </a:pPr>
            <a:endParaRPr/>
          </a:p>
        </p:txBody>
      </p:sp>
      <p:sp>
        <p:nvSpPr>
          <p:cNvPr id="10135" name="Slide number"/>
          <p:cNvSpPr>
            <a:spLocks noGrp="1"/>
          </p:cNvSpPr>
          <p:nvPr>
            <p:ph type="sldNum" sz="quarter" idx="10"/>
          </p:nvPr>
        </p:nvSpPr>
        <p:spPr/>
        <p:txBody>
          <a:bodyPr/>
          <a:lstStyle/>
          <a:p>
            <a:fld id="{C18812F0-6685-476B-B832-AFB48F091983}" type="slidenum">
              <a:t>42</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6" name="Slide preview"/>
          <p:cNvSpPr>
            <a:spLocks noGrp="1" noRot="1" noChangeAspect="1"/>
          </p:cNvSpPr>
          <p:nvPr>
            <p:ph type="sldImg"/>
          </p:nvPr>
        </p:nvSpPr>
        <p:spPr/>
      </p:sp>
      <p:sp>
        <p:nvSpPr>
          <p:cNvPr id="10137" name="Notes"/>
          <p:cNvSpPr>
            <a:spLocks noGrp="1"/>
          </p:cNvSpPr>
          <p:nvPr>
            <p:ph type="body" idx="1"/>
          </p:nvPr>
        </p:nvSpPr>
        <p:spPr/>
        <p:txBody>
          <a:bodyPr wrap="square" rtlCol="0"/>
          <a:lstStyle/>
          <a:p>
            <a:pPr marL="0" indent="0">
              <a:buNone/>
            </a:pPr>
            <a:endParaRPr/>
          </a:p>
        </p:txBody>
      </p:sp>
      <p:sp>
        <p:nvSpPr>
          <p:cNvPr id="10138" name="Slide number"/>
          <p:cNvSpPr>
            <a:spLocks noGrp="1"/>
          </p:cNvSpPr>
          <p:nvPr>
            <p:ph type="sldNum" sz="quarter" idx="10"/>
          </p:nvPr>
        </p:nvSpPr>
        <p:spPr/>
        <p:txBody>
          <a:bodyPr/>
          <a:lstStyle/>
          <a:p>
            <a:fld id="{C18812F0-6685-476B-B832-AFB48F091983}" type="slidenum">
              <a:t>43</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9" name="Slide preview"/>
          <p:cNvSpPr>
            <a:spLocks noGrp="1" noRot="1" noChangeAspect="1"/>
          </p:cNvSpPr>
          <p:nvPr>
            <p:ph type="sldImg"/>
          </p:nvPr>
        </p:nvSpPr>
        <p:spPr/>
      </p:sp>
      <p:sp>
        <p:nvSpPr>
          <p:cNvPr id="10140" name="Notes"/>
          <p:cNvSpPr>
            <a:spLocks noGrp="1"/>
          </p:cNvSpPr>
          <p:nvPr>
            <p:ph type="body" idx="1"/>
          </p:nvPr>
        </p:nvSpPr>
        <p:spPr/>
        <p:txBody>
          <a:bodyPr wrap="square" rtlCol="0"/>
          <a:lstStyle/>
          <a:p>
            <a:pPr marL="0" indent="0">
              <a:buNone/>
            </a:pPr>
            <a:endParaRPr/>
          </a:p>
        </p:txBody>
      </p:sp>
      <p:sp>
        <p:nvSpPr>
          <p:cNvPr id="10141" name="Slide number"/>
          <p:cNvSpPr>
            <a:spLocks noGrp="1"/>
          </p:cNvSpPr>
          <p:nvPr>
            <p:ph type="sldNum" sz="quarter" idx="10"/>
          </p:nvPr>
        </p:nvSpPr>
        <p:spPr/>
        <p:txBody>
          <a:bodyPr/>
          <a:lstStyle/>
          <a:p>
            <a:fld id="{C18812F0-6685-476B-B832-AFB48F091983}" type="slidenum">
              <a:t>44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0" name="Slide preview"/>
          <p:cNvSpPr>
            <a:spLocks noGrp="1" noRot="1" noChangeAspect="1"/>
          </p:cNvSpPr>
          <p:nvPr>
            <p:ph type="sldImg"/>
          </p:nvPr>
        </p:nvSpPr>
        <p:spPr/>
      </p:sp>
      <p:sp>
        <p:nvSpPr>
          <p:cNvPr id="10011" name="Notes"/>
          <p:cNvSpPr>
            <a:spLocks noGrp="1"/>
          </p:cNvSpPr>
          <p:nvPr>
            <p:ph type="body" idx="1"/>
          </p:nvPr>
        </p:nvSpPr>
        <p:spPr/>
        <p:txBody>
          <a:bodyPr wrap="square" rtlCol="0"/>
          <a:lstStyle/>
          <a:p>
            <a:pPr marL="0" indent="0">
              <a:buNone/>
            </a:pPr>
            <a:endParaRPr/>
          </a:p>
        </p:txBody>
      </p:sp>
      <p:sp>
        <p:nvSpPr>
          <p:cNvPr id="10012" name="Slide number"/>
          <p:cNvSpPr>
            <a:spLocks noGrp="1"/>
          </p:cNvSpPr>
          <p:nvPr>
            <p:ph type="sldNum" sz="quarter" idx="10"/>
          </p:nvPr>
        </p:nvSpPr>
        <p:spPr/>
        <p:txBody>
          <a:bodyPr/>
          <a:lstStyle/>
          <a:p>
            <a:fld id="{C18812F0-6685-476B-B832-AFB48F091983}" type="slidenum">
              <a:t>6</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3" name="Slide preview"/>
          <p:cNvSpPr>
            <a:spLocks noGrp="1" noRot="1" noChangeAspect="1"/>
          </p:cNvSpPr>
          <p:nvPr>
            <p:ph type="sldImg"/>
          </p:nvPr>
        </p:nvSpPr>
        <p:spPr/>
      </p:sp>
      <p:sp>
        <p:nvSpPr>
          <p:cNvPr id="10144"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Cross vCenter migrations must meet the following requirements:</a:t>
            </a:r>
          </a:p>
          <a:p>
            <a:pPr>
              <a:buFont typeface="Arial" pitchFamily="34" charset="0"/>
              <a:buChar char="•"/>
            </a:pPr>
            <a:r>
              <a:rPr/>
              <a:t>Both vCenter instances must be time-synchronized with each other for correct vCenter Single Sign-On token verification.</a:t>
            </a:r>
          </a:p>
          <a:p>
            <a:pPr>
              <a:buFont typeface="Arial" pitchFamily="34" charset="0"/>
              <a:buChar char="•"/>
            </a:pPr>
            <a:r>
              <a:rPr/>
              <a:t>Both vCenter instances do not need to be in the same Enhanced Linked Mode group.</a:t>
            </a:r>
          </a:p>
          <a:p>
            <a:pPr>
              <a:buFont typeface="Arial" pitchFamily="34" charset="0"/>
              <a:buChar char="•"/>
            </a:pPr>
            <a:r>
              <a:rPr/>
              <a:t>For migration of compute resources only, both vCenter instances must be connected to the shared storage on which the VM is located.</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perform cross vCenter migrations between vCenter instances of different versions. For information on the supported versions, see VMware knowledge base article 2106952 at </a:t>
            </a:r>
            <a:r>
              <a:rPr sz="1000">
                <a:hlinkClick r:id="rId3"/>
              </a:rPr>
              <a:t>http://kb.vmware.com/kb/2106952</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145" name="Slide number"/>
          <p:cNvSpPr>
            <a:spLocks noGrp="1"/>
          </p:cNvSpPr>
          <p:nvPr>
            <p:ph type="sldNum" sz="quarter" idx="10"/>
          </p:nvPr>
        </p:nvSpPr>
        <p:spPr/>
        <p:txBody>
          <a:bodyPr/>
          <a:lstStyle/>
          <a:p>
            <a:fld id="{C18812F0-6685-476B-B832-AFB48F091983}" type="slidenum">
              <a:t>45</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 name="Slide preview"/>
          <p:cNvSpPr>
            <a:spLocks noGrp="1" noRot="1" noChangeAspect="1"/>
          </p:cNvSpPr>
          <p:nvPr>
            <p:ph type="sldImg"/>
          </p:nvPr>
        </p:nvSpPr>
        <p:spPr/>
      </p:sp>
      <p:sp>
        <p:nvSpPr>
          <p:cNvPr id="10148" name="Notes"/>
          <p:cNvSpPr>
            <a:spLocks noGrp="1"/>
          </p:cNvSpPr>
          <p:nvPr>
            <p:ph type="body" idx="1"/>
          </p:nvPr>
        </p:nvSpPr>
        <p:spPr/>
        <p:txBody>
          <a:bodyPr wrap="square" rtlCol="0"/>
          <a:lstStyle/>
          <a:p>
            <a:pPr marL="0" indent="0">
              <a:buNone/>
            </a:pPr>
            <a:endParaRPr/>
          </a:p>
        </p:txBody>
      </p:sp>
      <p:sp>
        <p:nvSpPr>
          <p:cNvPr id="10149" name="Slide number"/>
          <p:cNvSpPr>
            <a:spLocks noGrp="1"/>
          </p:cNvSpPr>
          <p:nvPr>
            <p:ph type="sldNum" sz="quarter" idx="10"/>
          </p:nvPr>
        </p:nvSpPr>
        <p:spPr/>
        <p:txBody>
          <a:bodyPr/>
          <a:lstStyle/>
          <a:p>
            <a:fld id="{C18812F0-6685-476B-B832-AFB48F091983}" type="slidenum">
              <a:t>46</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1" name="Slide preview"/>
          <p:cNvSpPr>
            <a:spLocks noGrp="1" noRot="1" noChangeAspect="1"/>
          </p:cNvSpPr>
          <p:nvPr>
            <p:ph type="sldImg"/>
          </p:nvPr>
        </p:nvSpPr>
        <p:spPr/>
      </p:sp>
      <p:sp>
        <p:nvSpPr>
          <p:cNvPr id="1015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In the Migrate wizard, you specify the FQDN or IP address of the target vCenter instance and the vCenter credentials. The other wizard options are similar to the option for changing both compute resource and storage: you select the compute resource, datastore, and VM network to use in the target vCenter instance.</a:t>
            </a:r>
          </a:p>
        </p:txBody>
      </p:sp>
      <p:sp>
        <p:nvSpPr>
          <p:cNvPr id="10153" name="Slide number"/>
          <p:cNvSpPr>
            <a:spLocks noGrp="1"/>
          </p:cNvSpPr>
          <p:nvPr>
            <p:ph type="sldNum" sz="quarter" idx="10"/>
          </p:nvPr>
        </p:nvSpPr>
        <p:spPr/>
        <p:txBody>
          <a:bodyPr/>
          <a:lstStyle/>
          <a:p>
            <a:fld id="{C18812F0-6685-476B-B832-AFB48F091983}" type="slidenum">
              <a:t>47</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5" name="Slide preview"/>
          <p:cNvSpPr>
            <a:spLocks noGrp="1" noRot="1" noChangeAspect="1"/>
          </p:cNvSpPr>
          <p:nvPr>
            <p:ph type="sldImg"/>
          </p:nvPr>
        </p:nvSpPr>
        <p:spPr/>
      </p:sp>
      <p:sp>
        <p:nvSpPr>
          <p:cNvPr id="10156"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other wizard options are similar to the option for changing both compute resource and storage: you select the compute resource, datastore, and VM network to use in the target vCenter instance.</a:t>
            </a:r>
          </a:p>
        </p:txBody>
      </p:sp>
      <p:sp>
        <p:nvSpPr>
          <p:cNvPr id="10157" name="Slide number"/>
          <p:cNvSpPr>
            <a:spLocks noGrp="1"/>
          </p:cNvSpPr>
          <p:nvPr>
            <p:ph type="sldNum" sz="quarter" idx="10"/>
          </p:nvPr>
        </p:nvSpPr>
        <p:spPr/>
        <p:txBody>
          <a:bodyPr/>
          <a:lstStyle/>
          <a:p>
            <a:fld id="{C18812F0-6685-476B-B832-AFB48F091983}" type="slidenum">
              <a:t>48</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 name="Slide preview"/>
          <p:cNvSpPr>
            <a:spLocks noGrp="1" noRot="1" noChangeAspect="1"/>
          </p:cNvSpPr>
          <p:nvPr>
            <p:ph type="sldImg"/>
          </p:nvPr>
        </p:nvSpPr>
        <p:spPr/>
      </p:sp>
      <p:sp>
        <p:nvSpPr>
          <p:cNvPr id="10159" name="Notes"/>
          <p:cNvSpPr>
            <a:spLocks noGrp="1"/>
          </p:cNvSpPr>
          <p:nvPr>
            <p:ph type="body" idx="1"/>
          </p:nvPr>
        </p:nvSpPr>
        <p:spPr/>
        <p:txBody>
          <a:bodyPr wrap="square" rtlCol="0"/>
          <a:lstStyle/>
          <a:p>
            <a:pPr marL="0" indent="0">
              <a:buNone/>
            </a:pPr>
            <a:endParaRPr/>
          </a:p>
        </p:txBody>
      </p:sp>
      <p:sp>
        <p:nvSpPr>
          <p:cNvPr id="10160" name="Slide number"/>
          <p:cNvSpPr>
            <a:spLocks noGrp="1"/>
          </p:cNvSpPr>
          <p:nvPr>
            <p:ph type="sldNum" sz="quarter" idx="10"/>
          </p:nvPr>
        </p:nvSpPr>
        <p:spPr/>
        <p:txBody>
          <a:bodyPr/>
          <a:lstStyle/>
          <a:p>
            <a:fld id="{C18812F0-6685-476B-B832-AFB48F091983}" type="slidenum">
              <a:t>49</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1" name="Slide preview"/>
          <p:cNvSpPr>
            <a:spLocks noGrp="1" noRot="1" noChangeAspect="1"/>
          </p:cNvSpPr>
          <p:nvPr>
            <p:ph type="sldImg"/>
          </p:nvPr>
        </p:nvSpPr>
        <p:spPr/>
      </p:sp>
      <p:sp>
        <p:nvSpPr>
          <p:cNvPr id="10162"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Consider the following key points about TCP/IP stacks at the VMkernel level:</a:t>
            </a:r>
          </a:p>
          <a:p>
            <a:pPr>
              <a:buFont typeface="Arial" pitchFamily="34" charset="0"/>
              <a:buChar char="•"/>
            </a:pPr>
            <a:r>
              <a:rPr/>
              <a:t>Default TCP/IP stack: Provides networking support for the management traffic between vCenter and ESXi hosts and for system traffic such as vSphere vMotion, IP storage, and vSphere Fault Tolerance.</a:t>
            </a:r>
          </a:p>
          <a:p>
            <a:pPr>
              <a:buFont typeface="Arial" pitchFamily="34" charset="0"/>
              <a:buChar char="•"/>
            </a:pPr>
            <a:r>
              <a:rPr/>
              <a:t>vSphere vMotion TCP/IP stack: Supports the traffic for hot migrations of VMs.</a:t>
            </a:r>
          </a:p>
          <a:p>
            <a:pPr>
              <a:buFont typeface="Arial" pitchFamily="34" charset="0"/>
              <a:buChar char="•"/>
            </a:pPr>
            <a:r>
              <a:rPr/>
              <a:t>Provisioning TCP/IP stack: Supports the traffic for VM cold migration, cloning, and snapshot creation. You can use the provisioning TPC/IP stack to handle NFC traffic during long-distance vSphere vMotion migration. VMkernel adapters configured with the provisioning TCP/IP stack handle the traffic from cloning the virtual disks of the migrated VMs in long-distance vSphere vMotion.</a:t>
            </a:r>
          </a:p>
          <a:p>
            <a:pPr lvl="0">
              <a:buFont typeface="Arial" pitchFamily="34" charset="0"/>
              <a:buChar char=" "/>
            </a:pPr>
            <a:r>
              <a:rPr/>
              <a:t>By using the provisioning TCP/IP stack, you can isolate the traffic from the cloning operations on a separate gateway. After you configure a VMkernel adapter with the provisioning TCP/IP stack, all adapters on the default TCP/IP stack are deactivated for the provisioning traffic.</a:t>
            </a:r>
          </a:p>
          <a:p>
            <a:pPr>
              <a:buFont typeface="Arial" pitchFamily="34" charset="0"/>
              <a:buChar char="•"/>
            </a:pPr>
            <a:r>
              <a:rPr/>
              <a:t>Custom TCP/IP stacks: You can create a custom TCP/IP stack on a host to forward networking traffic through a custom application. Open an SSH connection to the host and run the vSphere CLI command:</a:t>
            </a:r>
          </a:p>
          <a:p>
            <a:pPr lvl="0">
              <a:buFont typeface="Arial" pitchFamily="34" charset="0"/>
              <a:buChar char=" "/>
            </a:pPr>
            <a:r>
              <a:rPr lang="en-US" dirty="0">
                <a:solidFill>
                  <a:srgbClr val="000000"/>
                </a:solidFill>
                <a:latin typeface="Courier New" panose="02070309020205020404" pitchFamily="49" charset="0"/>
                <a:cs typeface="Courier New" pitchFamily="49" charset="0"/>
              </a:rPr>
              <a:t>esxcli network ip netstack add -N="stack_name"</a:t>
            </a:r>
          </a:p>
          <a:p>
            <a:pPr marL="0" indent="0">
              <a:buNone/>
            </a:pPr>
            <a:r>
              <a:rPr lang="en-GB" sz="1000" dirty="0">
                <a:solidFill>
                  <a:schemeClr val="tx2"/>
                </a:solidFill>
                <a:latin typeface="Metropolis" panose="00000500000000000000" pitchFamily="2" charset="0"/>
                <a:cs typeface="Times New Roman" panose="02020603050405020304" pitchFamily="18" charset="0"/>
              </a:rPr>
              <a:t>Take appropriate security measures to prevent unauthorized access to the management and system traffic in your vSphere environment. For example, isolate the vSphere vMotion traffic in a separate network that includes only the ESXi hosts that participate in the migration. Isolate the management traffic in a network that only network and security administrators can access.</a:t>
            </a:r>
          </a:p>
        </p:txBody>
      </p:sp>
      <p:sp>
        <p:nvSpPr>
          <p:cNvPr id="10163" name="Slide number"/>
          <p:cNvSpPr>
            <a:spLocks noGrp="1"/>
          </p:cNvSpPr>
          <p:nvPr>
            <p:ph type="sldNum" sz="quarter" idx="10"/>
          </p:nvPr>
        </p:nvSpPr>
        <p:spPr/>
        <p:txBody>
          <a:bodyPr/>
          <a:lstStyle/>
          <a:p>
            <a:fld id="{C18812F0-6685-476B-B832-AFB48F091983}" type="slidenum">
              <a:t>50</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5" name="Slide preview"/>
          <p:cNvSpPr>
            <a:spLocks noGrp="1" noRot="1" noChangeAspect="1"/>
          </p:cNvSpPr>
          <p:nvPr>
            <p:ph type="sldImg"/>
          </p:nvPr>
        </p:nvSpPr>
        <p:spPr/>
      </p:sp>
      <p:sp>
        <p:nvSpPr>
          <p:cNvPr id="10166"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vSphere vMotion TCP/IP stacks support the traffic for hot migrations of VMs. Use the vSphere vMotion TCP/IP stack to provide better isolation for the vSphere vMotion traffic. After you create a VMkernel adapter on the vSphere vMotion TCP/IP stack, you can use only this stack for vSphere vMotion migration on this host.</a:t>
            </a:r>
          </a:p>
          <a:p>
            <a:pPr marL="0" indent="0">
              <a:buNone/>
            </a:pPr>
            <a:r>
              <a:rPr lang="en-GB" sz="1000" dirty="0">
                <a:solidFill>
                  <a:schemeClr val="tx2"/>
                </a:solidFill>
                <a:latin typeface="Metropolis" panose="00000500000000000000" pitchFamily="2" charset="0"/>
                <a:cs typeface="Times New Roman" panose="02020603050405020304" pitchFamily="18" charset="0"/>
              </a:rPr>
              <a:t>The VMkernel adapters on the default TCP/IP stack are deactivated for the vSphere vMotion service after you create a VMkernel adapter on the vSphere vMotion TCP/IP stack. If a hot migration uses the default TCP/IP stack while you configure VMkernel adapters with the vMotion TCP/IP stack, the migration completes successfully. However, these VMkernel adapters on the default TCP/IP stack are deactivated for future vSphere vMotion sessions.</a:t>
            </a:r>
          </a:p>
        </p:txBody>
      </p:sp>
      <p:sp>
        <p:nvSpPr>
          <p:cNvPr id="10167" name="Slide number"/>
          <p:cNvSpPr>
            <a:spLocks noGrp="1"/>
          </p:cNvSpPr>
          <p:nvPr>
            <p:ph type="sldNum" sz="quarter" idx="10"/>
          </p:nvPr>
        </p:nvSpPr>
        <p:spPr/>
        <p:txBody>
          <a:bodyPr/>
          <a:lstStyle/>
          <a:p>
            <a:fld id="{C18812F0-6685-476B-B832-AFB48F091983}" type="slidenum">
              <a:t>51</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9" name="Slide preview"/>
          <p:cNvSpPr>
            <a:spLocks noGrp="1" noRot="1" noChangeAspect="1"/>
          </p:cNvSpPr>
          <p:nvPr>
            <p:ph type="sldImg"/>
          </p:nvPr>
        </p:nvSpPr>
        <p:spPr/>
      </p:sp>
      <p:sp>
        <p:nvSpPr>
          <p:cNvPr id="10170"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In the follow-the-sun scenario, a global support team might support a certain set of VMs. As one support team ends their workday, another support team in a different timezone takes over support duty. The VMs being supported can be moved from one geographical location to another so that the support team on duty can access those VMs locally instead of long distance.</a:t>
            </a:r>
          </a:p>
        </p:txBody>
      </p:sp>
      <p:sp>
        <p:nvSpPr>
          <p:cNvPr id="10171" name="Slide number"/>
          <p:cNvSpPr>
            <a:spLocks noGrp="1"/>
          </p:cNvSpPr>
          <p:nvPr>
            <p:ph type="sldNum" sz="quarter" idx="10"/>
          </p:nvPr>
        </p:nvSpPr>
        <p:spPr/>
        <p:txBody>
          <a:bodyPr/>
          <a:lstStyle/>
          <a:p>
            <a:fld id="{C18812F0-6685-476B-B832-AFB48F091983}" type="slidenum">
              <a:t>52</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2" name="Slide preview"/>
          <p:cNvSpPr>
            <a:spLocks noGrp="1" noRot="1" noChangeAspect="1"/>
          </p:cNvSpPr>
          <p:nvPr>
            <p:ph type="sldImg"/>
          </p:nvPr>
        </p:nvSpPr>
        <p:spPr/>
      </p:sp>
      <p:sp>
        <p:nvSpPr>
          <p:cNvPr id="10173" name="Notes"/>
          <p:cNvSpPr>
            <a:spLocks noGrp="1"/>
          </p:cNvSpPr>
          <p:nvPr>
            <p:ph type="body" idx="1"/>
          </p:nvPr>
        </p:nvSpPr>
        <p:spPr/>
        <p:txBody>
          <a:bodyPr wrap="square" rtlCol="0"/>
          <a:lstStyle/>
          <a:p>
            <a:pPr marL="0" indent="0">
              <a:buNone/>
            </a:pPr>
            <a:endParaRPr/>
          </a:p>
        </p:txBody>
      </p:sp>
      <p:sp>
        <p:nvSpPr>
          <p:cNvPr id="10174" name="Slide number"/>
          <p:cNvSpPr>
            <a:spLocks noGrp="1"/>
          </p:cNvSpPr>
          <p:nvPr>
            <p:ph type="sldNum" sz="quarter" idx="10"/>
          </p:nvPr>
        </p:nvSpPr>
        <p:spPr/>
        <p:txBody>
          <a:bodyPr/>
          <a:lstStyle/>
          <a:p>
            <a:fld id="{C18812F0-6685-476B-B832-AFB48F091983}" type="slidenum">
              <a:t>53</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6" name="Slide preview"/>
          <p:cNvSpPr>
            <a:spLocks noGrp="1" noRot="1" noChangeAspect="1"/>
          </p:cNvSpPr>
          <p:nvPr>
            <p:ph type="sldImg"/>
          </p:nvPr>
        </p:nvSpPr>
        <p:spPr/>
      </p:sp>
      <p:sp>
        <p:nvSpPr>
          <p:cNvPr id="10177" name="Notes"/>
          <p:cNvSpPr>
            <a:spLocks noGrp="1"/>
          </p:cNvSpPr>
          <p:nvPr>
            <p:ph type="body" idx="1"/>
          </p:nvPr>
        </p:nvSpPr>
        <p:spPr/>
        <p:txBody>
          <a:bodyPr wrap="square" rtlCol="0"/>
          <a:lstStyle/>
          <a:p>
            <a:pPr marL="0" indent="0">
              <a:buNone/>
            </a:pPr>
            <a:endParaRPr/>
          </a:p>
        </p:txBody>
      </p:sp>
      <p:sp>
        <p:nvSpPr>
          <p:cNvPr id="10178" name="Slide number"/>
          <p:cNvSpPr>
            <a:spLocks noGrp="1"/>
          </p:cNvSpPr>
          <p:nvPr>
            <p:ph type="sldNum" sz="quarter" idx="10"/>
          </p:nvPr>
        </p:nvSpPr>
        <p:spPr/>
        <p:txBody>
          <a:bodyPr/>
          <a:lstStyle/>
          <a:p>
            <a:fld id="{C18812F0-6685-476B-B832-AFB48F091983}" type="slidenum">
              <a:t>55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 name="Slide preview"/>
          <p:cNvSpPr>
            <a:spLocks noGrp="1" noRot="1" noChangeAspect="1"/>
          </p:cNvSpPr>
          <p:nvPr>
            <p:ph type="sldImg"/>
          </p:nvPr>
        </p:nvSpPr>
        <p:spPr/>
      </p:sp>
      <p:sp>
        <p:nvSpPr>
          <p:cNvPr id="10015"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Migrate wizard provides the following migration options:</a:t>
            </a:r>
          </a:p>
          <a:p>
            <a:pPr>
              <a:buFont typeface="Arial" pitchFamily="34" charset="0"/>
              <a:buChar char="•"/>
            </a:pPr>
            <a:r>
              <a:rPr/>
              <a:t>Compute resource only:</a:t>
            </a:r>
          </a:p>
          <a:p>
            <a:pPr lvl="1">
              <a:buFont typeface="Calibri" pitchFamily="34" charset="0"/>
              <a:buChar char="–"/>
            </a:pPr>
            <a:r>
              <a:rPr/>
              <a:t>Move a VM, but not its storage, to another host.</a:t>
            </a:r>
          </a:p>
          <a:p>
            <a:pPr lvl="1">
              <a:buFont typeface="Calibri" pitchFamily="34" charset="0"/>
              <a:buChar char="–"/>
            </a:pPr>
            <a:r>
              <a:rPr/>
              <a:t>For a hot migration, vSphere vMotion is used to move the VM.</a:t>
            </a:r>
          </a:p>
          <a:p>
            <a:pPr>
              <a:buFont typeface="Arial" pitchFamily="34" charset="0"/>
              <a:buChar char="•"/>
            </a:pPr>
            <a:r>
              <a:rPr/>
              <a:t>Storage only:</a:t>
            </a:r>
          </a:p>
          <a:p>
            <a:pPr lvl="1">
              <a:buFont typeface="Calibri" pitchFamily="34" charset="0"/>
              <a:buChar char="–"/>
            </a:pPr>
            <a:r>
              <a:rPr/>
              <a:t>Move a VM's files or objects to a new datastore.</a:t>
            </a:r>
          </a:p>
          <a:p>
            <a:pPr lvl="1">
              <a:buFont typeface="Calibri" pitchFamily="34" charset="0"/>
              <a:buChar char="–"/>
            </a:pPr>
            <a:r>
              <a:rPr/>
              <a:t>For a hot migration, vSphere Storage vMotion is used to move the VM.</a:t>
            </a:r>
          </a:p>
          <a:p>
            <a:pPr>
              <a:buFont typeface="Arial" pitchFamily="34" charset="0"/>
              <a:buChar char="•"/>
            </a:pPr>
            <a:r>
              <a:rPr/>
              <a:t>Both compute resource and storage:</a:t>
            </a:r>
          </a:p>
          <a:p>
            <a:pPr lvl="1">
              <a:buFont typeface="Calibri" pitchFamily="34" charset="0"/>
              <a:buChar char="–"/>
            </a:pPr>
            <a:r>
              <a:rPr/>
              <a:t>Move a VM to another host and datastore.</a:t>
            </a:r>
          </a:p>
          <a:p>
            <a:pPr lvl="1">
              <a:buFont typeface="Calibri" pitchFamily="34" charset="0"/>
              <a:buChar char="–"/>
            </a:pPr>
            <a:r>
              <a:rPr/>
              <a:t>For a hot migration, vSphere vMotion and vSphere Storage vMotion are used to move the VM.</a:t>
            </a:r>
          </a:p>
          <a:p>
            <a:pPr>
              <a:buFont typeface="Arial" pitchFamily="34" charset="0"/>
              <a:buChar char="•"/>
            </a:pPr>
            <a:r>
              <a:rPr/>
              <a:t>Cross vCenter Server export:</a:t>
            </a:r>
          </a:p>
          <a:p>
            <a:pPr lvl="1">
              <a:buFont typeface="Calibri" pitchFamily="34" charset="0"/>
              <a:buChar char="–"/>
            </a:pPr>
            <a:r>
              <a:rPr/>
              <a:t>Move the VM to a host and datastore managed by a different vCenter instance that is not linked to the current SSO domain.</a:t>
            </a:r>
          </a:p>
          <a:p>
            <a:pPr marL="0" indent="0">
              <a:buNone/>
            </a:pPr>
            <a:r>
              <a:rPr lang="en-GB" sz="1000" dirty="0">
                <a:solidFill>
                  <a:schemeClr val="tx2"/>
                </a:solidFill>
                <a:latin typeface="Metropolis" panose="00000500000000000000" pitchFamily="2" charset="0"/>
                <a:cs typeface="Times New Roman" panose="02020603050405020304" pitchFamily="18" charset="0"/>
              </a:rPr>
              <a:t>The purpose of the migration determines which migration technique to use. For example, you might need to shut down a host for maintenance but keep the VMs running. Use vSphere vMotion to migrate the VMs instead of performing a cold or suspended VM migration. If you must move a VM’s files to another datastore to better balance the disk load or transition to another storage array, you use vSphere Storage vMotion.</a:t>
            </a:r>
          </a:p>
          <a:p>
            <a:pPr marL="0" indent="0">
              <a:buNone/>
            </a:pPr>
            <a:r>
              <a:rPr lang="en-GB" sz="1000" dirty="0">
                <a:solidFill>
                  <a:schemeClr val="tx2"/>
                </a:solidFill>
                <a:latin typeface="Metropolis" panose="00000500000000000000" pitchFamily="2" charset="0"/>
                <a:cs typeface="Times New Roman" panose="02020603050405020304" pitchFamily="18" charset="0"/>
              </a:rPr>
              <a:t>Some migration techniques, such as vSphere vMotion migration, have special hardware requirements that must be met. Other techniques, such as a cold migration, do not have special hardware requirements.</a:t>
            </a:r>
          </a:p>
        </p:txBody>
      </p:sp>
      <p:sp>
        <p:nvSpPr>
          <p:cNvPr id="10016" name="Slide number"/>
          <p:cNvSpPr>
            <a:spLocks noGrp="1"/>
          </p:cNvSpPr>
          <p:nvPr>
            <p:ph type="sldNum" sz="quarter" idx="10"/>
          </p:nvPr>
        </p:nvSpPr>
        <p:spPr/>
        <p:txBody>
          <a:bodyPr/>
          <a:lstStyle/>
          <a:p>
            <a:fld id="{C18812F0-6685-476B-B832-AFB48F091983}" type="slidenum">
              <a:t>7</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9" name="Slide preview"/>
          <p:cNvSpPr>
            <a:spLocks noGrp="1" noRot="1" noChangeAspect="1"/>
          </p:cNvSpPr>
          <p:nvPr>
            <p:ph type="sldImg"/>
          </p:nvPr>
        </p:nvSpPr>
        <p:spPr/>
      </p:sp>
      <p:sp>
        <p:nvSpPr>
          <p:cNvPr id="10180" name="Notes"/>
          <p:cNvSpPr>
            <a:spLocks noGrp="1"/>
          </p:cNvSpPr>
          <p:nvPr>
            <p:ph type="body" idx="1"/>
          </p:nvPr>
        </p:nvSpPr>
        <p:spPr/>
        <p:txBody>
          <a:bodyPr wrap="square" rtlCol="0"/>
          <a:lstStyle/>
          <a:p>
            <a:pPr marL="0" indent="0">
              <a:buNone/>
            </a:pPr>
            <a:endParaRPr/>
          </a:p>
        </p:txBody>
      </p:sp>
      <p:sp>
        <p:nvSpPr>
          <p:cNvPr id="10181" name="Slide number"/>
          <p:cNvSpPr>
            <a:spLocks noGrp="1"/>
          </p:cNvSpPr>
          <p:nvPr>
            <p:ph type="sldNum" sz="quarter" idx="10"/>
          </p:nvPr>
        </p:nvSpPr>
        <p:spPr/>
        <p:txBody>
          <a:bodyPr/>
          <a:lstStyle/>
          <a:p>
            <a:fld id="{C18812F0-6685-476B-B832-AFB48F091983}" type="slidenum">
              <a:t>56</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3" name="Slide preview"/>
          <p:cNvSpPr>
            <a:spLocks noGrp="1" noRot="1" noChangeAspect="1"/>
          </p:cNvSpPr>
          <p:nvPr>
            <p:ph type="sldImg"/>
          </p:nvPr>
        </p:nvSpPr>
        <p:spPr/>
      </p:sp>
      <p:sp>
        <p:nvSpPr>
          <p:cNvPr id="10184"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Snapshots are useful when you want to revert repeatedly to the same state but do not want to create multiple VMs. Examples include patching or upgrading the guest operating system in a VM.</a:t>
            </a:r>
          </a:p>
          <a:p>
            <a:pPr marL="0" indent="0">
              <a:buNone/>
            </a:pPr>
            <a:r>
              <a:rPr lang="en-GB" sz="1000" dirty="0">
                <a:solidFill>
                  <a:schemeClr val="tx2"/>
                </a:solidFill>
                <a:latin typeface="Metropolis" panose="00000500000000000000" pitchFamily="2" charset="0"/>
                <a:cs typeface="Times New Roman" panose="02020603050405020304" pitchFamily="18" charset="0"/>
              </a:rPr>
              <a:t>The relationship between snapshots is like the relationship between a parent and a child. Snapshots are organized in a snapshot tree. In a snapshot tree, each snapshot has one parent and one or more children, except for the last snapshot, which has no children.</a:t>
            </a:r>
          </a:p>
        </p:txBody>
      </p:sp>
      <p:sp>
        <p:nvSpPr>
          <p:cNvPr id="10185" name="Slide number"/>
          <p:cNvSpPr>
            <a:spLocks noGrp="1"/>
          </p:cNvSpPr>
          <p:nvPr>
            <p:ph type="sldNum" sz="quarter" idx="10"/>
          </p:nvPr>
        </p:nvSpPr>
        <p:spPr/>
        <p:txBody>
          <a:bodyPr/>
          <a:lstStyle/>
          <a:p>
            <a:fld id="{C18812F0-6685-476B-B832-AFB48F091983}" type="slidenum">
              <a:t>57</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7" name="Slide preview"/>
          <p:cNvSpPr>
            <a:spLocks noGrp="1" noRot="1" noChangeAspect="1"/>
          </p:cNvSpPr>
          <p:nvPr>
            <p:ph type="sldImg"/>
          </p:nvPr>
        </p:nvSpPr>
        <p:spPr/>
      </p:sp>
      <p:sp>
        <p:nvSpPr>
          <p:cNvPr id="10188"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A snapshot captures the entire state of the VM at the time that you take the snapshot, including the following states:</a:t>
            </a:r>
          </a:p>
          <a:p>
            <a:pPr>
              <a:buFont typeface="Arial" pitchFamily="34" charset="0"/>
              <a:buChar char="•"/>
            </a:pPr>
            <a:r>
              <a:rPr/>
              <a:t>Memory state: The contents of the VM’s memory. The memory state is captured only if the VM is powered on and if you select the </a:t>
            </a:r>
            <a:r>
              <a:rPr b="1"/>
              <a:t>Snapshot the virtual machine’s memory</a:t>
            </a:r>
            <a:r>
              <a:rPr/>
              <a:t> check box (selected by default).</a:t>
            </a:r>
          </a:p>
          <a:p>
            <a:pPr>
              <a:buFont typeface="Arial" pitchFamily="34" charset="0"/>
              <a:buChar char="•"/>
            </a:pPr>
            <a:r>
              <a:rPr/>
              <a:t>Settings state: The VM settings.</a:t>
            </a:r>
          </a:p>
          <a:p>
            <a:pPr>
              <a:buFont typeface="Arial" pitchFamily="34" charset="0"/>
              <a:buChar char="•"/>
            </a:pPr>
            <a:r>
              <a:rPr/>
              <a:t>Disk state: The state of all the VM’s virtual disks.</a:t>
            </a:r>
          </a:p>
          <a:p>
            <a:pPr marL="0" indent="0">
              <a:buNone/>
            </a:pPr>
            <a:r>
              <a:rPr lang="en-GB" sz="1000" dirty="0">
                <a:solidFill>
                  <a:schemeClr val="tx2"/>
                </a:solidFill>
                <a:latin typeface="Metropolis" panose="00000500000000000000" pitchFamily="2" charset="0"/>
                <a:cs typeface="Times New Roman" panose="02020603050405020304" pitchFamily="18" charset="0"/>
              </a:rPr>
              <a:t>At the time that you take the snapshot, you can also quiesce the guest operating system. This action quiesces the file system of the guest operating system. This option is available only if you do not capture the memory state as part of the snapshot.</a:t>
            </a:r>
          </a:p>
        </p:txBody>
      </p:sp>
      <p:sp>
        <p:nvSpPr>
          <p:cNvPr id="10189" name="Slide number"/>
          <p:cNvSpPr>
            <a:spLocks noGrp="1"/>
          </p:cNvSpPr>
          <p:nvPr>
            <p:ph type="sldNum" sz="quarter" idx="10"/>
          </p:nvPr>
        </p:nvSpPr>
        <p:spPr/>
        <p:txBody>
          <a:bodyPr/>
          <a:lstStyle/>
          <a:p>
            <a:fld id="{C18812F0-6685-476B-B832-AFB48F091983}" type="slidenum">
              <a:t>58</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1" name="Slide preview"/>
          <p:cNvSpPr>
            <a:spLocks noGrp="1" noRot="1" noChangeAspect="1"/>
          </p:cNvSpPr>
          <p:nvPr>
            <p:ph type="sldImg"/>
          </p:nvPr>
        </p:nvSpPr>
        <p:spPr/>
      </p:sp>
      <p:sp>
        <p:nvSpPr>
          <p:cNvPr id="10192"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Delta disks use different sparse formats depending on the type of datastore.</a:t>
            </a:r>
          </a:p>
          <a:p>
            <a:pPr>
              <a:buFont typeface="Arial" pitchFamily="34" charset="0"/>
              <a:buChar char="•"/>
            </a:pPr>
            <a:r>
              <a:rPr/>
              <a:t>VMFSsparse: VMFS5 uses the VMFSsparse format for virtual disks smaller than 2 TB. VMFSsparse is implemented on top of VMFS. The VMFSsparse layer processes I/O operations issued to a snapshot VM. Technically, VMFSsparse is a redo log that starts empty, immediately after a VM snapshot is taken. The redo log expands to the size of its base VMDK, when the entire VMDK is rewritten with new data after the VM snapshot. This redo log is a file in the VMFS datastore. On snapshot creation, the base VMDK attached to the VM is changed to the newly created sparse VMDK.</a:t>
            </a:r>
          </a:p>
          <a:p>
            <a:pPr>
              <a:buFont typeface="Arial" pitchFamily="34" charset="0"/>
              <a:buChar char="•"/>
            </a:pPr>
            <a:r>
              <a:rPr/>
              <a:t>SEsparse: SEsparse is a default format for all delta disks on the VMFS6 datastores. On VMFS5, SEsparse is used for virtual disks of the size 2 TB and larger. SEsparse is a format that is like VMFSsparse with some enhancements. This format is space efficient and supports the space-reclamation technique. With space reclamation, blocks that the guest OS deletes are marked. The system sends commands to the SEsparse layer in the hypervisor to unmap those blocks. The unmapping helps to reclaim space allocated by SEsparse after the guest operating system deletes the data.</a:t>
            </a:r>
          </a:p>
        </p:txBody>
      </p:sp>
      <p:sp>
        <p:nvSpPr>
          <p:cNvPr id="10193" name="Slide number"/>
          <p:cNvSpPr>
            <a:spLocks noGrp="1"/>
          </p:cNvSpPr>
          <p:nvPr>
            <p:ph type="sldNum" sz="quarter" idx="10"/>
          </p:nvPr>
        </p:nvSpPr>
        <p:spPr/>
        <p:txBody>
          <a:bodyPr/>
          <a:lstStyle/>
          <a:p>
            <a:fld id="{C18812F0-6685-476B-B832-AFB48F091983}" type="slidenum">
              <a:t>59</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5" name="Slide preview"/>
          <p:cNvSpPr>
            <a:spLocks noGrp="1" noRot="1" noChangeAspect="1"/>
          </p:cNvSpPr>
          <p:nvPr>
            <p:ph type="sldImg"/>
          </p:nvPr>
        </p:nvSpPr>
        <p:spPr/>
      </p:sp>
      <p:sp>
        <p:nvSpPr>
          <p:cNvPr id="10196"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A VM can have one or more snapshots. For each snapshot, the following files are created:</a:t>
            </a:r>
          </a:p>
          <a:p>
            <a:pPr>
              <a:buFont typeface="Arial" pitchFamily="34" charset="0"/>
              <a:buChar char="•"/>
            </a:pPr>
            <a:r>
              <a:rPr/>
              <a:t>Snapshot delta file: This file contains the changes to the virtual disk’s data since the snapshot was taken. When you take a snapshot of a VM, the state of each virtual disk is preserved. The VM stops writing to its </a:t>
            </a:r>
            <a:r>
              <a:rPr lang="en-US" dirty="0">
                <a:solidFill>
                  <a:srgbClr val="000000"/>
                </a:solidFill>
                <a:latin typeface="Courier New" panose="02070309020205020404" pitchFamily="49" charset="0"/>
                <a:cs typeface="Courier New" pitchFamily="49" charset="0"/>
              </a:rPr>
              <a:t>-flat.vmdk</a:t>
            </a:r>
            <a:r>
              <a:rPr/>
              <a:t> file. Writes are redirected to </a:t>
            </a:r>
            <a:r>
              <a:rPr lang="en-US" i="1" dirty="0">
                <a:solidFill>
                  <a:srgbClr val="000000"/>
                </a:solidFill>
                <a:latin typeface="Courier New" panose="02070309020205020404" pitchFamily="49" charset="0"/>
                <a:cs typeface="Courier New" pitchFamily="49" charset="0"/>
              </a:rPr>
              <a:t>&gt;-######</a:t>
            </a:r>
            <a:r>
              <a:rPr lang="en-US" dirty="0">
                <a:solidFill>
                  <a:srgbClr val="000000"/>
                </a:solidFill>
                <a:latin typeface="Courier New" panose="02070309020205020404" pitchFamily="49" charset="0"/>
                <a:cs typeface="Courier New" pitchFamily="49" charset="0"/>
              </a:rPr>
              <a:t>-delta.vmdk</a:t>
            </a:r>
            <a:r>
              <a:rPr/>
              <a:t> (or </a:t>
            </a:r>
            <a:r>
              <a:rPr lang="en-US" i="1" dirty="0">
                <a:solidFill>
                  <a:srgbClr val="000000"/>
                </a:solidFill>
                <a:latin typeface="Courier New" panose="02070309020205020404" pitchFamily="49" charset="0"/>
                <a:cs typeface="Courier New" pitchFamily="49" charset="0"/>
              </a:rPr>
              <a:t>-</a:t>
            </a:r>
            <a:r>
              <a:rPr lang="en-US" dirty="0">
                <a:solidFill>
                  <a:srgbClr val="000000"/>
                </a:solidFill>
                <a:latin typeface="Courier New" panose="02070309020205020404" pitchFamily="49" charset="0"/>
                <a:cs typeface="Courier New" pitchFamily="49" charset="0"/>
              </a:rPr>
              <a:t>######-sesparse.vmdk</a:t>
            </a:r>
            <a:r>
              <a:rPr/>
              <a:t>) instead (for which </a:t>
            </a:r>
            <a:r>
              <a:rPr lang="en-US" dirty="0">
                <a:solidFill>
                  <a:srgbClr val="000000"/>
                </a:solidFill>
                <a:latin typeface="Courier New" panose="02070309020205020404" pitchFamily="49" charset="0"/>
                <a:cs typeface="Courier New" pitchFamily="49" charset="0"/>
              </a:rPr>
              <a:t>######</a:t>
            </a:r>
            <a:r>
              <a:rPr/>
              <a:t> is the next number in the sequence). You can exclude one or more virtual disks from a snapshot by designating them as independent disks. Configuring a virtual disk as independent is typically done when the virtual disk is created, but this option can be changed whenever the VM is powered off.</a:t>
            </a:r>
          </a:p>
          <a:p>
            <a:pPr>
              <a:buFont typeface="Arial" pitchFamily="34" charset="0"/>
              <a:buChar char="•"/>
            </a:pPr>
            <a:r>
              <a:rPr/>
              <a:t>Disk descriptor file: </a:t>
            </a:r>
            <a:r>
              <a:rPr lang="en-US" dirty="0">
                <a:solidFill>
                  <a:srgbClr val="000000"/>
                </a:solidFill>
                <a:latin typeface="Courier New" panose="02070309020205020404" pitchFamily="49" charset="0"/>
                <a:cs typeface="Courier New" pitchFamily="49" charset="0"/>
              </a:rPr>
              <a:t>-00000</a:t>
            </a:r>
            <a:r>
              <a:rPr lang="en-US" i="1" dirty="0">
                <a:solidFill>
                  <a:srgbClr val="000000"/>
                </a:solidFill>
                <a:latin typeface="Courier New" panose="02070309020205020404" pitchFamily="49" charset="0"/>
                <a:cs typeface="Courier New" pitchFamily="49" charset="0"/>
              </a:rPr>
              <a:t>#</a:t>
            </a:r>
            <a:r>
              <a:rPr lang="en-US" dirty="0">
                <a:solidFill>
                  <a:srgbClr val="000000"/>
                </a:solidFill>
                <a:latin typeface="Courier New" panose="02070309020205020404" pitchFamily="49" charset="0"/>
                <a:cs typeface="Courier New" pitchFamily="49" charset="0"/>
              </a:rPr>
              <a:t>.vmdk</a:t>
            </a:r>
            <a:r>
              <a:rPr/>
              <a:t>. This file is a small text file that contains information about the snapshot.</a:t>
            </a:r>
          </a:p>
          <a:p>
            <a:pPr>
              <a:buFont typeface="Arial" pitchFamily="34" charset="0"/>
              <a:buChar char="•"/>
            </a:pPr>
            <a:r>
              <a:rPr/>
              <a:t>Configuration state file: </a:t>
            </a:r>
            <a:r>
              <a:rPr lang="en-US" dirty="0">
                <a:solidFill>
                  <a:srgbClr val="000000"/>
                </a:solidFill>
                <a:latin typeface="Courier New" panose="02070309020205020404" pitchFamily="49" charset="0"/>
                <a:cs typeface="Courier New" pitchFamily="49" charset="0"/>
              </a:rPr>
              <a:t>-.vmsn</a:t>
            </a:r>
            <a:r>
              <a:rPr/>
              <a:t>. </a:t>
            </a:r>
            <a:r>
              <a:rPr lang="en-US" dirty="0">
                <a:solidFill>
                  <a:srgbClr val="000000"/>
                </a:solidFill>
                <a:latin typeface="Courier New" panose="02070309020205020404" pitchFamily="49" charset="0"/>
                <a:cs typeface="Courier New" pitchFamily="49" charset="0"/>
              </a:rPr>
              <a:t>#</a:t>
            </a:r>
            <a:r>
              <a:rPr/>
              <a:t> is the next number in the sequence, starting with 1. This file holds the active memory state of the VM at the point that the snapshot was taken, including virtual hardware, power state, and hardware version.</a:t>
            </a:r>
          </a:p>
          <a:p>
            <a:pPr>
              <a:buFont typeface="Arial" pitchFamily="34" charset="0"/>
              <a:buChar char="•"/>
            </a:pPr>
            <a:r>
              <a:rPr/>
              <a:t>Memory state file: </a:t>
            </a:r>
            <a:r>
              <a:rPr lang="en-US" dirty="0">
                <a:solidFill>
                  <a:srgbClr val="000000"/>
                </a:solidFill>
                <a:latin typeface="Courier New" panose="02070309020205020404" pitchFamily="49" charset="0"/>
                <a:cs typeface="Courier New" pitchFamily="49" charset="0"/>
              </a:rPr>
              <a:t>-.vmem</a:t>
            </a:r>
            <a:r>
              <a:rPr/>
              <a:t>. This file is created if the option to include memory state was selected during the creation of the snapshot. It contains the entire contents of the VMs at the time that the snapshot of the VM was taken.</a:t>
            </a:r>
          </a:p>
          <a:p>
            <a:pPr>
              <a:buFont typeface="Arial" pitchFamily="34" charset="0"/>
              <a:buChar char="•"/>
            </a:pPr>
            <a:r>
              <a:rPr/>
              <a:t>Snapshot active memory file: </a:t>
            </a:r>
            <a:r>
              <a:rPr lang="en-US" dirty="0">
                <a:solidFill>
                  <a:srgbClr val="000000"/>
                </a:solidFill>
                <a:latin typeface="Courier New" panose="02070309020205020404" pitchFamily="49" charset="0"/>
                <a:cs typeface="Courier New" pitchFamily="49" charset="0"/>
              </a:rPr>
              <a:t>-.vmem</a:t>
            </a:r>
            <a:r>
              <a:rPr/>
              <a:t>. This file contains the contents of the VM memory if the option to include memory is selected during the creation of the snapshot.</a:t>
            </a:r>
          </a:p>
          <a:p>
            <a:pPr>
              <a:buFont typeface="Arial" pitchFamily="34" charset="0"/>
              <a:buChar char="•"/>
            </a:pPr>
            <a:r>
              <a:rPr/>
              <a:t>The </a:t>
            </a:r>
            <a:r>
              <a:rPr lang="en-US" dirty="0">
                <a:solidFill>
                  <a:srgbClr val="000000"/>
                </a:solidFill>
                <a:latin typeface="Courier New" panose="02070309020205020404" pitchFamily="49" charset="0"/>
                <a:cs typeface="Courier New" pitchFamily="49" charset="0"/>
              </a:rPr>
              <a:t>.vmsd</a:t>
            </a:r>
            <a:r>
              <a:rPr/>
              <a:t> file is the snapshot list file and is created at the time that the VM is created. It maintains snapshot information for a VM so that it can create a snapshot list in the vSphere Client. This information includes the name of the snapshot </a:t>
            </a:r>
            <a:r>
              <a:rPr lang="en-US" dirty="0">
                <a:solidFill>
                  <a:srgbClr val="000000"/>
                </a:solidFill>
                <a:latin typeface="Courier New" panose="02070309020205020404" pitchFamily="49" charset="0"/>
                <a:cs typeface="Courier New" pitchFamily="49" charset="0"/>
              </a:rPr>
              <a:t>.vmsn</a:t>
            </a:r>
            <a:r>
              <a:rPr/>
              <a:t> file and the name of the virtual disk file.</a:t>
            </a:r>
          </a:p>
          <a:p>
            <a:pPr>
              <a:buFont typeface="Arial" pitchFamily="34" charset="0"/>
              <a:buChar char="•"/>
            </a:pPr>
            <a:r>
              <a:rPr/>
              <a:t>The snapshot state file has a .</a:t>
            </a:r>
            <a:r>
              <a:rPr lang="en-US" dirty="0">
                <a:solidFill>
                  <a:srgbClr val="000000"/>
                </a:solidFill>
                <a:latin typeface="Courier New" panose="02070309020205020404" pitchFamily="49" charset="0"/>
                <a:cs typeface="Courier New" pitchFamily="49" charset="0"/>
              </a:rPr>
              <a:t>vmsn</a:t>
            </a:r>
            <a:r>
              <a:rPr/>
              <a:t> extension and is used to store the state of a VM when a snapshot is taken. A new </a:t>
            </a:r>
            <a:r>
              <a:rPr lang="en-US" dirty="0">
                <a:solidFill>
                  <a:srgbClr val="000000"/>
                </a:solidFill>
                <a:latin typeface="Courier New" panose="02070309020205020404" pitchFamily="49" charset="0"/>
                <a:cs typeface="Courier New" pitchFamily="49" charset="0"/>
              </a:rPr>
              <a:t>.vmsn</a:t>
            </a:r>
            <a:r>
              <a:rPr/>
              <a:t> file is created for every snapshot that is created on a VM and is deleted when the snapshot is deleted. The size of this file varies, based on the options selected when the snapshot is created. For example, including the memory state of the VM in the snapshot increases the size of the </a:t>
            </a:r>
            <a:r>
              <a:rPr lang="en-US" dirty="0">
                <a:solidFill>
                  <a:srgbClr val="000000"/>
                </a:solidFill>
                <a:latin typeface="Courier New" panose="02070309020205020404" pitchFamily="49" charset="0"/>
                <a:cs typeface="Courier New" pitchFamily="49" charset="0"/>
              </a:rPr>
              <a:t>.vmsn</a:t>
            </a:r>
            <a:r>
              <a:rPr/>
              <a:t> file.</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exclude one or more of the VMDKs from a snapshot by designating a virtual disk in the VM as an independent disk. Placing a virtual disk in independent mode is typically done when the virtual disk is created. If the virtual disk was created without activating independent mode, you must power off the VM to activate it.</a:t>
            </a:r>
          </a:p>
          <a:p>
            <a:pPr marL="0" indent="0">
              <a:buNone/>
            </a:pPr>
            <a:r>
              <a:rPr lang="en-GB" sz="1000" dirty="0">
                <a:solidFill>
                  <a:schemeClr val="tx2"/>
                </a:solidFill>
                <a:latin typeface="Metropolis" panose="00000500000000000000" pitchFamily="2" charset="0"/>
                <a:cs typeface="Times New Roman" panose="02020603050405020304" pitchFamily="18" charset="0"/>
              </a:rPr>
              <a:t>Other files might also exist, depending on the VM hardware version. For example, each snapshot of a VM that is powered on has an associated </a:t>
            </a:r>
            <a:r>
              <a:rPr lang="en-US" sz="1000" dirty="0">
                <a:solidFill>
                  <a:srgbClr val="000000"/>
                </a:solidFill>
                <a:latin typeface="Courier New" panose="02070309020205020404" pitchFamily="49" charset="0"/>
                <a:cs typeface="Courier New" pitchFamily="49" charset="0"/>
              </a:rPr>
              <a:t>_.vmem</a:t>
            </a:r>
            <a:r>
              <a:rPr lang="en-GB" sz="1000" dirty="0">
                <a:solidFill>
                  <a:schemeClr val="tx2"/>
                </a:solidFill>
                <a:latin typeface="Metropolis" panose="00000500000000000000" pitchFamily="2" charset="0"/>
                <a:cs typeface="Times New Roman" panose="02020603050405020304" pitchFamily="18" charset="0"/>
              </a:rPr>
              <a:t> file, which contains the guest operating system main memory, saved as part of the snapshot.</a:t>
            </a:r>
          </a:p>
        </p:txBody>
      </p:sp>
      <p:sp>
        <p:nvSpPr>
          <p:cNvPr id="10197" name="Slide number"/>
          <p:cNvSpPr>
            <a:spLocks noGrp="1"/>
          </p:cNvSpPr>
          <p:nvPr>
            <p:ph type="sldNum" sz="quarter" idx="10"/>
          </p:nvPr>
        </p:nvSpPr>
        <p:spPr/>
        <p:txBody>
          <a:bodyPr/>
          <a:lstStyle/>
          <a:p>
            <a:fld id="{C18812F0-6685-476B-B832-AFB48F091983}" type="slidenum">
              <a:t>60</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 name="Slide preview"/>
          <p:cNvSpPr>
            <a:spLocks noGrp="1" noRot="1" noChangeAspect="1"/>
          </p:cNvSpPr>
          <p:nvPr>
            <p:ph type="sldImg"/>
          </p:nvPr>
        </p:nvSpPr>
        <p:spPr/>
      </p:sp>
      <p:sp>
        <p:nvSpPr>
          <p:cNvPr id="10200"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This example shows the snapshot and virtual disk files that are created when a VM has no snapshots.</a:t>
            </a:r>
          </a:p>
        </p:txBody>
      </p:sp>
      <p:sp>
        <p:nvSpPr>
          <p:cNvPr id="10201" name="Slide number"/>
          <p:cNvSpPr>
            <a:spLocks noGrp="1"/>
          </p:cNvSpPr>
          <p:nvPr>
            <p:ph type="sldNum" sz="quarter" idx="10"/>
          </p:nvPr>
        </p:nvSpPr>
        <p:spPr/>
        <p:txBody>
          <a:bodyPr/>
          <a:lstStyle/>
          <a:p>
            <a:fld id="{C18812F0-6685-476B-B832-AFB48F091983}" type="slidenum">
              <a:t>61</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3" name="Slide preview"/>
          <p:cNvSpPr>
            <a:spLocks noGrp="1" noRot="1" noChangeAspect="1"/>
          </p:cNvSpPr>
          <p:nvPr>
            <p:ph type="sldImg"/>
          </p:nvPr>
        </p:nvSpPr>
        <p:spPr/>
      </p:sp>
      <p:sp>
        <p:nvSpPr>
          <p:cNvPr id="10204"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This example shows the snapshot and virtual disk files that are created when a VM has one snapshot.</a:t>
            </a:r>
          </a:p>
        </p:txBody>
      </p:sp>
      <p:sp>
        <p:nvSpPr>
          <p:cNvPr id="10205" name="Slide number"/>
          <p:cNvSpPr>
            <a:spLocks noGrp="1"/>
          </p:cNvSpPr>
          <p:nvPr>
            <p:ph type="sldNum" sz="quarter" idx="10"/>
          </p:nvPr>
        </p:nvSpPr>
        <p:spPr/>
        <p:txBody>
          <a:bodyPr/>
          <a:lstStyle/>
          <a:p>
            <a:fld id="{C18812F0-6685-476B-B832-AFB48F091983}" type="slidenum">
              <a:t>62</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7" name="Slide preview"/>
          <p:cNvSpPr>
            <a:spLocks noGrp="1" noRot="1" noChangeAspect="1"/>
          </p:cNvSpPr>
          <p:nvPr>
            <p:ph type="sldImg"/>
          </p:nvPr>
        </p:nvSpPr>
        <p:spPr/>
      </p:sp>
      <p:sp>
        <p:nvSpPr>
          <p:cNvPr id="10208"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This example shows the snapshot and virtual disk files that are created when a VM has two snapshots.</a:t>
            </a:r>
          </a:p>
        </p:txBody>
      </p:sp>
      <p:sp>
        <p:nvSpPr>
          <p:cNvPr id="10209" name="Slide number"/>
          <p:cNvSpPr>
            <a:spLocks noGrp="1"/>
          </p:cNvSpPr>
          <p:nvPr>
            <p:ph type="sldNum" sz="quarter" idx="10"/>
          </p:nvPr>
        </p:nvSpPr>
        <p:spPr/>
        <p:txBody>
          <a:bodyPr/>
          <a:lstStyle/>
          <a:p>
            <a:fld id="{C18812F0-6685-476B-B832-AFB48F091983}" type="slidenum">
              <a:t>63</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1" name="Slide preview"/>
          <p:cNvSpPr>
            <a:spLocks noGrp="1" noRot="1" noChangeAspect="1"/>
          </p:cNvSpPr>
          <p:nvPr>
            <p:ph type="sldImg"/>
          </p:nvPr>
        </p:nvSpPr>
        <p:spPr/>
      </p:sp>
      <p:sp>
        <p:nvSpPr>
          <p:cNvPr id="10212"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You can perform the following actions from the Manage Snapshots window:</a:t>
            </a:r>
          </a:p>
          <a:p>
            <a:pPr>
              <a:buFont typeface="Arial" pitchFamily="34" charset="0"/>
              <a:buChar char="•"/>
            </a:pPr>
            <a:r>
              <a:rPr/>
              <a:t>Edit the snapshot: Edit the snapshot name and description.</a:t>
            </a:r>
          </a:p>
          <a:p>
            <a:pPr>
              <a:buFont typeface="Arial" pitchFamily="34" charset="0"/>
              <a:buChar char="•"/>
            </a:pPr>
            <a:r>
              <a:rPr/>
              <a:t>Delete the snapshot: Remove the snapshot from the Snapshot Manager, consolidate the snapshot files to the parent snapshot disk, and merge with the VM base disk.</a:t>
            </a:r>
          </a:p>
          <a:p>
            <a:pPr>
              <a:buFont typeface="Arial" pitchFamily="34" charset="0"/>
              <a:buChar char="•"/>
            </a:pPr>
            <a:r>
              <a:rPr/>
              <a:t>Delete all snapshots: Commit all the intermediate snapshots before the current-state icon (You are here) to the VM and remove all snapshots for that VM.</a:t>
            </a:r>
          </a:p>
          <a:p>
            <a:pPr>
              <a:buFont typeface="Arial" pitchFamily="34" charset="0"/>
              <a:buChar char="•"/>
            </a:pPr>
            <a:r>
              <a:rPr/>
              <a:t>Revert to a snapshot: Restore, or revert to, a particular snapshot. The snapshot that you restore becomes the current snapshot.</a:t>
            </a:r>
          </a:p>
          <a:p>
            <a:pPr marL="0" indent="0">
              <a:buNone/>
            </a:pPr>
            <a:r>
              <a:rPr lang="en-GB" sz="1000" dirty="0">
                <a:solidFill>
                  <a:schemeClr val="tx2"/>
                </a:solidFill>
                <a:latin typeface="Metropolis" panose="00000500000000000000" pitchFamily="2" charset="0"/>
                <a:cs typeface="Times New Roman" panose="02020603050405020304" pitchFamily="18" charset="0"/>
              </a:rPr>
              <a:t>When you revert to a snapshot, you return all these items to the state that they were in at the time that you took the snapshot. If you want the VM to be suspended, powered on, or powered off when you start it, ensure that the VM is in the correct state when you take the snapshot.</a:t>
            </a:r>
          </a:p>
          <a:p>
            <a:pPr marL="0" indent="0">
              <a:buNone/>
            </a:pPr>
            <a:r>
              <a:rPr lang="en-GB" sz="1000" dirty="0">
                <a:solidFill>
                  <a:schemeClr val="tx2"/>
                </a:solidFill>
                <a:latin typeface="Metropolis" panose="00000500000000000000" pitchFamily="2" charset="0"/>
                <a:cs typeface="Times New Roman" panose="02020603050405020304" pitchFamily="18" charset="0"/>
              </a:rPr>
              <a:t>Deleting a snapshot (</a:t>
            </a:r>
            <a:r>
              <a:rPr lang="en-US" sz="1000" b="1" dirty="0">
                <a:solidFill>
                  <a:srgbClr val="000000"/>
                </a:solidFill>
                <a:latin typeface="Metropolis Semi Bold" panose="00000700000000000000" pitchFamily="2" charset="0"/>
                <a:cs typeface="Courier New" pitchFamily="49" charset="0"/>
              </a:rPr>
              <a:t>DELETE</a:t>
            </a:r>
            <a:r>
              <a:rPr lang="en-GB" sz="1000" dirty="0">
                <a:solidFill>
                  <a:schemeClr val="tx2"/>
                </a:solidFill>
                <a:latin typeface="Metropolis" panose="00000500000000000000" pitchFamily="2" charset="0"/>
                <a:cs typeface="Times New Roman" panose="02020603050405020304" pitchFamily="18" charset="0"/>
              </a:rPr>
              <a:t> or </a:t>
            </a:r>
            <a:r>
              <a:rPr lang="en-US" sz="1000" b="1" dirty="0">
                <a:solidFill>
                  <a:srgbClr val="000000"/>
                </a:solidFill>
                <a:latin typeface="Metropolis Semi Bold" panose="00000700000000000000" pitchFamily="2" charset="0"/>
                <a:cs typeface="Courier New" pitchFamily="49" charset="0"/>
              </a:rPr>
              <a:t>DELETE ALL</a:t>
            </a:r>
            <a:r>
              <a:rPr lang="en-GB" sz="1000" dirty="0">
                <a:solidFill>
                  <a:schemeClr val="tx2"/>
                </a:solidFill>
                <a:latin typeface="Metropolis" panose="00000500000000000000" pitchFamily="2" charset="0"/>
                <a:cs typeface="Times New Roman" panose="02020603050405020304" pitchFamily="18" charset="0"/>
              </a:rPr>
              <a:t>) consolidates the changes between snapshots and previous disk states. Deleting a snapshot also writes to the parent disk all data from the delta disk that contains the information about the deleted snapshot. When you delete the base parent snapshot, all changes merge with the base VMDK.</a:t>
            </a:r>
          </a:p>
        </p:txBody>
      </p:sp>
      <p:sp>
        <p:nvSpPr>
          <p:cNvPr id="10213" name="Slide number"/>
          <p:cNvSpPr>
            <a:spLocks noGrp="1"/>
          </p:cNvSpPr>
          <p:nvPr>
            <p:ph type="sldNum" sz="quarter" idx="10"/>
          </p:nvPr>
        </p:nvSpPr>
        <p:spPr/>
        <p:txBody>
          <a:bodyPr/>
          <a:lstStyle/>
          <a:p>
            <a:fld id="{C18812F0-6685-476B-B832-AFB48F091983}" type="slidenum">
              <a:t>64</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6" name="Slide preview"/>
          <p:cNvSpPr>
            <a:spLocks noGrp="1" noRot="1" noChangeAspect="1"/>
          </p:cNvSpPr>
          <p:nvPr>
            <p:ph type="sldImg"/>
          </p:nvPr>
        </p:nvSpPr>
        <p:spPr/>
      </p:sp>
      <p:sp>
        <p:nvSpPr>
          <p:cNvPr id="1021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play the animation, go to </a:t>
            </a:r>
            <a:r>
              <a:rPr sz="1000">
                <a:hlinkClick r:id="rId3"/>
              </a:rPr>
              <a:t>https://vmware.bravais.com/s/WhbcXR4sSwk2Vl7MeaXD</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218" name="Slide number"/>
          <p:cNvSpPr>
            <a:spLocks noGrp="1"/>
          </p:cNvSpPr>
          <p:nvPr>
            <p:ph type="sldNum" sz="quarter" idx="10"/>
          </p:nvPr>
        </p:nvSpPr>
        <p:spPr/>
        <p:txBody>
          <a:bodyPr/>
          <a:lstStyle/>
          <a:p>
            <a:fld id="{C18812F0-6685-476B-B832-AFB48F091983}" type="slidenum">
              <a:t>65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8" name="Slide preview"/>
          <p:cNvSpPr>
            <a:spLocks noGrp="1" noRot="1" noChangeAspect="1"/>
          </p:cNvSpPr>
          <p:nvPr>
            <p:ph type="sldImg"/>
          </p:nvPr>
        </p:nvSpPr>
        <p:spPr/>
      </p:sp>
      <p:sp>
        <p:nvSpPr>
          <p:cNvPr id="10019"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Using vSphere vMotion, you can migrate running VMs from one ESXi host to another ESXi host with no disruption or downtime. vSphere DRS uses vSphere vMotion to migrate running VMs from one host to another to ensure that the VMs have the resources that they require.</a:t>
            </a:r>
          </a:p>
          <a:p>
            <a:pPr marL="0" indent="0">
              <a:buNone/>
            </a:pPr>
            <a:r>
              <a:rPr lang="en-GB" sz="1000" dirty="0">
                <a:solidFill>
                  <a:schemeClr val="tx2"/>
                </a:solidFill>
                <a:latin typeface="Metropolis" panose="00000500000000000000" pitchFamily="2" charset="0"/>
                <a:cs typeface="Times New Roman" panose="02020603050405020304" pitchFamily="18" charset="0"/>
              </a:rPr>
              <a:t>With vSphere vMotion, the entire state of the VM is moved from one host to another, but the data storage remains in the same datastore.</a:t>
            </a:r>
          </a:p>
          <a:p>
            <a:pPr marL="0" indent="0">
              <a:buNone/>
            </a:pPr>
            <a:r>
              <a:rPr lang="en-GB" sz="1000" dirty="0">
                <a:solidFill>
                  <a:schemeClr val="tx2"/>
                </a:solidFill>
                <a:latin typeface="Metropolis" panose="00000500000000000000" pitchFamily="2" charset="0"/>
                <a:cs typeface="Times New Roman" panose="02020603050405020304" pitchFamily="18" charset="0"/>
              </a:rPr>
              <a:t>The state information includes the current memory content and all the information that defines and identifies the VM. The memory content includes transaction data and whatever bits of the operating system and applications are in memory. The definition and identification information stored in the state includes all the data that maps to the VM hardware elements, such as the BIOS or EFI, devices, CPU, and MAC addresses for the Ethernet cards.</a:t>
            </a:r>
          </a:p>
        </p:txBody>
      </p:sp>
      <p:sp>
        <p:nvSpPr>
          <p:cNvPr id="10020" name="Slide number"/>
          <p:cNvSpPr>
            <a:spLocks noGrp="1"/>
          </p:cNvSpPr>
          <p:nvPr>
            <p:ph type="sldNum" sz="quarter" idx="10"/>
          </p:nvPr>
        </p:nvSpPr>
        <p:spPr/>
        <p:txBody>
          <a:bodyPr/>
          <a:lstStyle/>
          <a:p>
            <a:fld id="{C18812F0-6685-476B-B832-AFB48F091983}" type="slidenum">
              <a:t>8</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1" name="Slide preview"/>
          <p:cNvSpPr>
            <a:spLocks noGrp="1" noRot="1" noChangeAspect="1"/>
          </p:cNvSpPr>
          <p:nvPr>
            <p:ph type="sldImg"/>
          </p:nvPr>
        </p:nvSpPr>
        <p:spPr/>
      </p:sp>
      <p:sp>
        <p:nvSpPr>
          <p:cNvPr id="1022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play the animation, go to </a:t>
            </a:r>
            <a:r>
              <a:rPr sz="1000">
                <a:hlinkClick r:id="rId3"/>
              </a:rPr>
              <a:t>https://vmware.bravais.com/s/l0JYYQzMTv7pvxBqNcQp</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223" name="Slide number"/>
          <p:cNvSpPr>
            <a:spLocks noGrp="1"/>
          </p:cNvSpPr>
          <p:nvPr>
            <p:ph type="sldNum" sz="quarter" idx="10"/>
          </p:nvPr>
        </p:nvSpPr>
        <p:spPr/>
        <p:txBody>
          <a:bodyPr/>
          <a:lstStyle/>
          <a:p>
            <a:fld id="{C18812F0-6685-476B-B832-AFB48F091983}" type="slidenum">
              <a:t>66</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6" name="Slide preview"/>
          <p:cNvSpPr>
            <a:spLocks noGrp="1" noRot="1" noChangeAspect="1"/>
          </p:cNvSpPr>
          <p:nvPr>
            <p:ph type="sldImg"/>
          </p:nvPr>
        </p:nvSpPr>
        <p:spPr/>
      </p:sp>
      <p:sp>
        <p:nvSpPr>
          <p:cNvPr id="1022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play the animation, go to </a:t>
            </a:r>
            <a:r>
              <a:rPr sz="1000">
                <a:hlinkClick r:id="rId3"/>
              </a:rPr>
              <a:t>https://vmware.bravais.com/s/NiQxPT3iycemQ8WYXKom</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228" name="Slide number"/>
          <p:cNvSpPr>
            <a:spLocks noGrp="1"/>
          </p:cNvSpPr>
          <p:nvPr>
            <p:ph type="sldNum" sz="quarter" idx="10"/>
          </p:nvPr>
        </p:nvSpPr>
        <p:spPr/>
        <p:txBody>
          <a:bodyPr/>
          <a:lstStyle/>
          <a:p>
            <a:fld id="{C18812F0-6685-476B-B832-AFB48F091983}" type="slidenum">
              <a:t>67</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1" name="Slide preview"/>
          <p:cNvSpPr>
            <a:spLocks noGrp="1" noRot="1" noChangeAspect="1"/>
          </p:cNvSpPr>
          <p:nvPr>
            <p:ph type="sldImg"/>
          </p:nvPr>
        </p:nvSpPr>
        <p:spPr/>
      </p:sp>
      <p:sp>
        <p:nvSpPr>
          <p:cNvPr id="1023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play the animation, go to </a:t>
            </a:r>
            <a:r>
              <a:rPr sz="1000">
                <a:hlinkClick r:id="rId3"/>
              </a:rPr>
              <a:t>https://vmware.bravais.com/s/L3ilQHlrywEhIgr5p7RP</a:t>
            </a:r>
            <a:r>
              <a:rPr lang="en-GB" sz="1000" dirty="0">
                <a:solidFill>
                  <a:schemeClr val="tx2"/>
                </a:solidFill>
                <a:latin typeface="Metropolis" panose="00000500000000000000" pitchFamily="2" charset="0"/>
                <a:cs typeface="Times New Roman" panose="02020603050405020304" pitchFamily="18" charset="0"/>
              </a:rPr>
              <a:t>.</a:t>
            </a:r>
          </a:p>
          <a:p>
            <a:pPr marL="0" indent="0">
              <a:buNone/>
            </a:pPr>
            <a:r>
              <a:rPr lang="en-GB" sz="1000" dirty="0">
                <a:solidFill>
                  <a:schemeClr val="tx2"/>
                </a:solidFill>
                <a:latin typeface="Metropolis" panose="00000500000000000000" pitchFamily="2" charset="0"/>
                <a:cs typeface="Times New Roman" panose="02020603050405020304" pitchFamily="18" charset="0"/>
              </a:rPr>
              <a:t>All snapshots before the </a:t>
            </a:r>
            <a:r>
              <a:rPr lang="en-US" sz="1000" dirty="0">
                <a:solidFill>
                  <a:srgbClr val="000000"/>
                </a:solidFill>
                <a:latin typeface="Courier New" panose="02070309020205020404" pitchFamily="49" charset="0"/>
                <a:cs typeface="Courier New" pitchFamily="49" charset="0"/>
              </a:rPr>
              <a:t>You are here</a:t>
            </a:r>
            <a:r>
              <a:rPr lang="en-GB" sz="1000" dirty="0">
                <a:solidFill>
                  <a:schemeClr val="tx2"/>
                </a:solidFill>
                <a:latin typeface="Metropolis" panose="00000500000000000000" pitchFamily="2" charset="0"/>
                <a:cs typeface="Times New Roman" panose="02020603050405020304" pitchFamily="18" charset="0"/>
              </a:rPr>
              <a:t> point are committed all the way up to the base disk. All snapshots after </a:t>
            </a:r>
            <a:r>
              <a:rPr lang="en-US" sz="1000" dirty="0">
                <a:solidFill>
                  <a:srgbClr val="000000"/>
                </a:solidFill>
                <a:latin typeface="Courier New" panose="02070309020205020404" pitchFamily="49" charset="0"/>
                <a:cs typeface="Courier New" pitchFamily="49" charset="0"/>
              </a:rPr>
              <a:t>You are here</a:t>
            </a:r>
            <a:r>
              <a:rPr lang="en-GB" sz="1000" dirty="0">
                <a:solidFill>
                  <a:schemeClr val="tx2"/>
                </a:solidFill>
                <a:latin typeface="Metropolis" panose="00000500000000000000" pitchFamily="2" charset="0"/>
                <a:cs typeface="Times New Roman" panose="02020603050405020304" pitchFamily="18" charset="0"/>
              </a:rPr>
              <a:t> are discarded.</a:t>
            </a:r>
          </a:p>
          <a:p>
            <a:pPr marL="0" indent="0">
              <a:buNone/>
            </a:pPr>
            <a:r>
              <a:rPr lang="en-GB" sz="1000" dirty="0">
                <a:solidFill>
                  <a:schemeClr val="tx2"/>
                </a:solidFill>
                <a:latin typeface="Metropolis" panose="00000500000000000000" pitchFamily="2" charset="0"/>
                <a:cs typeface="Times New Roman" panose="02020603050405020304" pitchFamily="18" charset="0"/>
              </a:rPr>
              <a:t>Like a single snapshot deletion, changed blocks in the snapshot overwrite their counterparts in the base disk.</a:t>
            </a:r>
          </a:p>
        </p:txBody>
      </p:sp>
      <p:sp>
        <p:nvSpPr>
          <p:cNvPr id="10233" name="Slide number"/>
          <p:cNvSpPr>
            <a:spLocks noGrp="1"/>
          </p:cNvSpPr>
          <p:nvPr>
            <p:ph type="sldNum" sz="quarter" idx="10"/>
          </p:nvPr>
        </p:nvSpPr>
        <p:spPr/>
        <p:txBody>
          <a:bodyPr/>
          <a:lstStyle/>
          <a:p>
            <a:fld id="{C18812F0-6685-476B-B832-AFB48F091983}" type="slidenum">
              <a:t>68</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4" name="Slide preview"/>
          <p:cNvSpPr>
            <a:spLocks noGrp="1" noRot="1" noChangeAspect="1"/>
          </p:cNvSpPr>
          <p:nvPr>
            <p:ph type="sldImg"/>
          </p:nvPr>
        </p:nvSpPr>
        <p:spPr/>
      </p:sp>
      <p:sp>
        <p:nvSpPr>
          <p:cNvPr id="10235"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Snapshot consolidation is a way to clean unneeded delta disk files from a datastore. If no snapshots are registered for a VM, but delta disk files exist, snapshot consolidation commits the chain of the delta disk files and removes them.</a:t>
            </a:r>
          </a:p>
          <a:p>
            <a:pPr marL="0" indent="0">
              <a:buNone/>
            </a:pPr>
            <a:r>
              <a:rPr lang="en-GB" sz="1000" dirty="0">
                <a:solidFill>
                  <a:schemeClr val="tx2"/>
                </a:solidFill>
                <a:latin typeface="Metropolis" panose="00000500000000000000" pitchFamily="2" charset="0"/>
                <a:cs typeface="Times New Roman" panose="02020603050405020304" pitchFamily="18" charset="0"/>
              </a:rPr>
              <a:t>If consolidation is not performed, the delta disk files might expand to the point of consuming all the remaining space on the VM’s datastore or the delta disk file reaches its configured size. The delta disk cannot be larger than the size configured for the base disk.</a:t>
            </a:r>
          </a:p>
        </p:txBody>
      </p:sp>
      <p:sp>
        <p:nvSpPr>
          <p:cNvPr id="10236" name="Slide number"/>
          <p:cNvSpPr>
            <a:spLocks noGrp="1"/>
          </p:cNvSpPr>
          <p:nvPr>
            <p:ph type="sldNum" sz="quarter" idx="10"/>
          </p:nvPr>
        </p:nvSpPr>
        <p:spPr/>
        <p:txBody>
          <a:bodyPr/>
          <a:lstStyle/>
          <a:p>
            <a:fld id="{C18812F0-6685-476B-B832-AFB48F091983}" type="slidenum">
              <a:t>69</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8" name="Slide preview"/>
          <p:cNvSpPr>
            <a:spLocks noGrp="1" noRot="1" noChangeAspect="1"/>
          </p:cNvSpPr>
          <p:nvPr>
            <p:ph type="sldImg"/>
          </p:nvPr>
        </p:nvSpPr>
        <p:spPr/>
      </p:sp>
      <p:sp>
        <p:nvSpPr>
          <p:cNvPr id="10239"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With snapshot consolidation, vCenter displays a warning when the descriptor and the snapshot files do not match. After the warning displays, you can use the vSphere Client to commit the snapshots.</a:t>
            </a:r>
          </a:p>
        </p:txBody>
      </p:sp>
      <p:sp>
        <p:nvSpPr>
          <p:cNvPr id="10240" name="Slide number"/>
          <p:cNvSpPr>
            <a:spLocks noGrp="1"/>
          </p:cNvSpPr>
          <p:nvPr>
            <p:ph type="sldNum" sz="quarter" idx="10"/>
          </p:nvPr>
        </p:nvSpPr>
        <p:spPr/>
        <p:txBody>
          <a:bodyPr/>
          <a:lstStyle/>
          <a:p>
            <a:fld id="{C18812F0-6685-476B-B832-AFB48F091983}" type="slidenum">
              <a:t>70</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preview"/>
          <p:cNvSpPr>
            <a:spLocks noGrp="1" noRot="1" noChangeAspect="1"/>
          </p:cNvSpPr>
          <p:nvPr>
            <p:ph type="sldImg"/>
          </p:nvPr>
        </p:nvSpPr>
        <p:spPr/>
      </p:sp>
      <p:sp>
        <p:nvSpPr>
          <p:cNvPr id="1024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For a list of best practices for using snapshots in a vSphere environment, see VMware knowledge base article 1025279 at </a:t>
            </a:r>
            <a:r>
              <a:rPr sz="1000">
                <a:hlinkClick r:id="rId3"/>
              </a:rPr>
              <a:t>http://kb.vmware.com/kb/1025279</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244" name="Slide number"/>
          <p:cNvSpPr>
            <a:spLocks noGrp="1"/>
          </p:cNvSpPr>
          <p:nvPr>
            <p:ph type="sldNum" sz="quarter" idx="10"/>
          </p:nvPr>
        </p:nvSpPr>
        <p:spPr/>
        <p:txBody>
          <a:bodyPr/>
          <a:lstStyle/>
          <a:p>
            <a:fld id="{C18812F0-6685-476B-B832-AFB48F091983}" type="slidenum">
              <a:t>71</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Slide preview"/>
          <p:cNvSpPr>
            <a:spLocks noGrp="1" noRot="1" noChangeAspect="1"/>
          </p:cNvSpPr>
          <p:nvPr>
            <p:ph type="sldImg"/>
          </p:nvPr>
        </p:nvSpPr>
        <p:spPr/>
      </p:sp>
      <p:sp>
        <p:nvSpPr>
          <p:cNvPr id="10246" name="Notes"/>
          <p:cNvSpPr>
            <a:spLocks noGrp="1"/>
          </p:cNvSpPr>
          <p:nvPr>
            <p:ph type="body" idx="1"/>
          </p:nvPr>
        </p:nvSpPr>
        <p:spPr/>
        <p:txBody>
          <a:bodyPr wrap="square" rtlCol="0"/>
          <a:lstStyle/>
          <a:p>
            <a:pPr marL="0" indent="0">
              <a:buNone/>
            </a:pPr>
            <a:endParaRPr/>
          </a:p>
        </p:txBody>
      </p:sp>
      <p:sp>
        <p:nvSpPr>
          <p:cNvPr id="10247" name="Slide number"/>
          <p:cNvSpPr>
            <a:spLocks noGrp="1"/>
          </p:cNvSpPr>
          <p:nvPr>
            <p:ph type="sldNum" sz="quarter" idx="10"/>
          </p:nvPr>
        </p:nvSpPr>
        <p:spPr/>
        <p:txBody>
          <a:bodyPr/>
          <a:lstStyle/>
          <a:p>
            <a:fld id="{C18812F0-6685-476B-B832-AFB48F091983}" type="slidenum">
              <a:t>72</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9" name="Slide preview"/>
          <p:cNvSpPr>
            <a:spLocks noGrp="1" noRot="1" noChangeAspect="1"/>
          </p:cNvSpPr>
          <p:nvPr>
            <p:ph type="sldImg"/>
          </p:nvPr>
        </p:nvSpPr>
        <p:spPr/>
      </p:sp>
      <p:sp>
        <p:nvSpPr>
          <p:cNvPr id="10250" name="Notes"/>
          <p:cNvSpPr>
            <a:spLocks noGrp="1"/>
          </p:cNvSpPr>
          <p:nvPr>
            <p:ph type="body" idx="1"/>
          </p:nvPr>
        </p:nvSpPr>
        <p:spPr/>
        <p:txBody>
          <a:bodyPr wrap="square" rtlCol="0"/>
          <a:lstStyle/>
          <a:p>
            <a:pPr marL="0" indent="0">
              <a:buNone/>
            </a:pPr>
            <a:endParaRPr/>
          </a:p>
        </p:txBody>
      </p:sp>
      <p:sp>
        <p:nvSpPr>
          <p:cNvPr id="10251" name="Slide number"/>
          <p:cNvSpPr>
            <a:spLocks noGrp="1"/>
          </p:cNvSpPr>
          <p:nvPr>
            <p:ph type="sldNum" sz="quarter" idx="10"/>
          </p:nvPr>
        </p:nvSpPr>
        <p:spPr/>
        <p:txBody>
          <a:bodyPr/>
          <a:lstStyle/>
          <a:p>
            <a:fld id="{C18812F0-6685-476B-B832-AFB48F091983}" type="slidenum">
              <a:t>74</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2" name="Slide preview"/>
          <p:cNvSpPr>
            <a:spLocks noGrp="1" noRot="1" noChangeAspect="1"/>
          </p:cNvSpPr>
          <p:nvPr>
            <p:ph type="sldImg"/>
          </p:nvPr>
        </p:nvSpPr>
        <p:spPr/>
      </p:sp>
      <p:sp>
        <p:nvSpPr>
          <p:cNvPr id="10253" name="Notes"/>
          <p:cNvSpPr>
            <a:spLocks noGrp="1"/>
          </p:cNvSpPr>
          <p:nvPr>
            <p:ph type="body" idx="1"/>
          </p:nvPr>
        </p:nvSpPr>
        <p:spPr/>
        <p:txBody>
          <a:bodyPr wrap="square" rtlCol="0"/>
          <a:lstStyle/>
          <a:p>
            <a:pPr marL="0" indent="0">
              <a:buNone/>
            </a:pPr>
            <a:endParaRPr/>
          </a:p>
        </p:txBody>
      </p:sp>
      <p:sp>
        <p:nvSpPr>
          <p:cNvPr id="10254" name="Slide number"/>
          <p:cNvSpPr>
            <a:spLocks noGrp="1"/>
          </p:cNvSpPr>
          <p:nvPr>
            <p:ph type="sldNum" sz="quarter" idx="10"/>
          </p:nvPr>
        </p:nvSpPr>
        <p:spPr/>
        <p:txBody>
          <a:bodyPr/>
          <a:lstStyle/>
          <a:p>
            <a:fld id="{C18812F0-6685-476B-B832-AFB48F091983}" type="slidenum">
              <a:t>75</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6" name="Slide preview"/>
          <p:cNvSpPr>
            <a:spLocks noGrp="1" noRot="1" noChangeAspect="1"/>
          </p:cNvSpPr>
          <p:nvPr>
            <p:ph type="sldImg"/>
          </p:nvPr>
        </p:nvSpPr>
        <p:spPr/>
      </p:sp>
      <p:sp>
        <p:nvSpPr>
          <p:cNvPr id="1025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When running a virtual machine, the VMkernel creates a contiguous addressable memory space for the VM. This memory space has the same properties as the virtual memory address space presented to applications by the guest operating system. This memory space allows the VMkernel to run multiple VMs simultaneously while protecting the memory of each VM from being accessed by others. From the perspective of an application running in the VM, the VMkernel adds an extra level of address translation that maps the guest physical address to the host physical address.</a:t>
            </a:r>
          </a:p>
        </p:txBody>
      </p:sp>
      <p:sp>
        <p:nvSpPr>
          <p:cNvPr id="10258" name="Slide number"/>
          <p:cNvSpPr>
            <a:spLocks noGrp="1"/>
          </p:cNvSpPr>
          <p:nvPr>
            <p:ph type="sldNum" sz="quarter" idx="10"/>
          </p:nvPr>
        </p:nvSpPr>
        <p:spPr/>
        <p:txBody>
          <a:bodyPr/>
          <a:lstStyle/>
          <a:p>
            <a:fld id="{C18812F0-6685-476B-B832-AFB48F091983}" type="slidenum">
              <a:t>76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2" name="Slide preview"/>
          <p:cNvSpPr>
            <a:spLocks noGrp="1" noRot="1" noChangeAspect="1"/>
          </p:cNvSpPr>
          <p:nvPr>
            <p:ph type="sldImg"/>
          </p:nvPr>
        </p:nvSpPr>
        <p:spPr/>
      </p:sp>
      <p:sp>
        <p:nvSpPr>
          <p:cNvPr id="1002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configure vSphere vMotion networking, you must set up a VMkernel adapter with the vSphere vMotion service activated on the source and destination host.</a:t>
            </a:r>
          </a:p>
        </p:txBody>
      </p:sp>
      <p:sp>
        <p:nvSpPr>
          <p:cNvPr id="10024" name="Slide number"/>
          <p:cNvSpPr>
            <a:spLocks noGrp="1"/>
          </p:cNvSpPr>
          <p:nvPr>
            <p:ph type="sldNum" sz="quarter" idx="10"/>
          </p:nvPr>
        </p:nvSpPr>
        <p:spPr/>
        <p:txBody>
          <a:bodyPr/>
          <a:lstStyle/>
          <a:p>
            <a:fld id="{C18812F0-6685-476B-B832-AFB48F091983}" type="slidenum">
              <a:t>9</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 name="Slide preview"/>
          <p:cNvSpPr>
            <a:spLocks noGrp="1" noRot="1" noChangeAspect="1"/>
          </p:cNvSpPr>
          <p:nvPr>
            <p:ph type="sldImg"/>
          </p:nvPr>
        </p:nvSpPr>
        <p:spPr/>
      </p:sp>
      <p:sp>
        <p:nvSpPr>
          <p:cNvPr id="1026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total configured memory sizes of all VMs might exceed the amount of available physical memory on the host. However, this condition does not necessarily mean that memory is overcommitted. Memory is overcommitted when the working memory size of all VMs exceeds that of the ESXi host’s physical memory size.</a:t>
            </a:r>
          </a:p>
          <a:p>
            <a:pPr marL="0" indent="0">
              <a:buNone/>
            </a:pPr>
            <a:r>
              <a:rPr lang="en-GB" sz="1000" dirty="0">
                <a:solidFill>
                  <a:schemeClr val="tx2"/>
                </a:solidFill>
                <a:latin typeface="Metropolis" panose="00000500000000000000" pitchFamily="2" charset="0"/>
                <a:cs typeface="Times New Roman" panose="02020603050405020304" pitchFamily="18" charset="0"/>
              </a:rPr>
              <a:t>Because of the memory management techniques used by the ESXi host, your VMs can use more virtual RAM than the available physical RAM on the host. For example, you can have a host with 32 GB of memory and three VMs running with 12 GB of memory each. In that case, the memory is overcommitted. If all three VMs are idle, the combined consumed memory is below 32 GB. However, if all VMs are actively consuming memory, then their memory footprint might exceed 32 GB and the ESXi host becomes overcommitted. An ESXi host can run out of memory if VMs consume all reservable memory in an overcommitted memory environment. Although the powered-on VMs are not affected, a new VM might fail to power on because of lack of memory. Overcommitment makes sense because, typically, some VMs are lightly loaded whereas others are more heavily loaded, and relative activity levels vary over time.</a:t>
            </a:r>
          </a:p>
          <a:p>
            <a:pPr marL="0" indent="0">
              <a:buNone/>
            </a:pPr>
            <a:r>
              <a:rPr lang="en-GB" sz="1000" dirty="0">
                <a:solidFill>
                  <a:schemeClr val="tx2"/>
                </a:solidFill>
                <a:latin typeface="Metropolis" panose="00000500000000000000" pitchFamily="2" charset="0"/>
                <a:cs typeface="Times New Roman" panose="02020603050405020304" pitchFamily="18" charset="0"/>
              </a:rPr>
              <a:t>VM memory from this file is swapped out to disk when host machine memory is overcommitted. Extra memory from a VM is gathered into a swap file with the </a:t>
            </a:r>
            <a:r>
              <a:rPr lang="en-US" sz="1000" dirty="0">
                <a:solidFill>
                  <a:srgbClr val="000000"/>
                </a:solidFill>
                <a:latin typeface="Courier New" panose="02070309020205020404" pitchFamily="49" charset="0"/>
                <a:cs typeface="Courier New" pitchFamily="49" charset="0"/>
              </a:rPr>
              <a:t>.vswp</a:t>
            </a:r>
            <a:r>
              <a:rPr lang="en-GB" sz="1000" dirty="0">
                <a:solidFill>
                  <a:schemeClr val="tx2"/>
                </a:solidFill>
                <a:latin typeface="Metropolis" panose="00000500000000000000" pitchFamily="2" charset="0"/>
                <a:cs typeface="Times New Roman" panose="02020603050405020304" pitchFamily="18" charset="0"/>
              </a:rPr>
              <a:t> extension. The host uses the </a:t>
            </a:r>
            <a:r>
              <a:rPr lang="en-US" sz="1000" dirty="0">
                <a:solidFill>
                  <a:srgbClr val="000000"/>
                </a:solidFill>
                <a:latin typeface="Courier New" panose="02070309020205020404" pitchFamily="49" charset="0"/>
                <a:cs typeface="Courier New" pitchFamily="49" charset="0"/>
              </a:rPr>
              <a:t>vmx-*.vswp</a:t>
            </a:r>
            <a:r>
              <a:rPr lang="en-GB" sz="1000" dirty="0">
                <a:solidFill>
                  <a:schemeClr val="tx2"/>
                </a:solidFill>
                <a:latin typeface="Metropolis" panose="00000500000000000000" pitchFamily="2" charset="0"/>
                <a:cs typeface="Times New Roman" panose="02020603050405020304" pitchFamily="18" charset="0"/>
              </a:rPr>
              <a:t> swap file to gather and track memory overhead. Memory overhead refers to memory used by the VMX (VM Executable) process.</a:t>
            </a:r>
          </a:p>
        </p:txBody>
      </p:sp>
      <p:sp>
        <p:nvSpPr>
          <p:cNvPr id="10262" name="Slide number"/>
          <p:cNvSpPr>
            <a:spLocks noGrp="1"/>
          </p:cNvSpPr>
          <p:nvPr>
            <p:ph type="sldNum" sz="quarter" idx="10"/>
          </p:nvPr>
        </p:nvSpPr>
        <p:spPr/>
        <p:txBody>
          <a:bodyPr/>
          <a:lstStyle/>
          <a:p>
            <a:fld id="{C18812F0-6685-476B-B832-AFB48F091983}" type="slidenum">
              <a:t>77</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4" name="Slide preview"/>
          <p:cNvSpPr>
            <a:spLocks noGrp="1" noRot="1" noChangeAspect="1"/>
          </p:cNvSpPr>
          <p:nvPr>
            <p:ph type="sldImg"/>
          </p:nvPr>
        </p:nvSpPr>
        <p:spPr/>
      </p:sp>
      <p:sp>
        <p:nvSpPr>
          <p:cNvPr id="10265"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VMkernel uses various techniques to dynamically reduce the amount of physical RAM that is required for each VM. Each technique is described in the order that the VMkernel uses it:</a:t>
            </a:r>
          </a:p>
          <a:p>
            <a:pPr>
              <a:buFont typeface="Arial" pitchFamily="34" charset="0"/>
              <a:buChar char="•"/>
            </a:pPr>
            <a:r>
              <a:rPr/>
              <a:t>Page sharing: ESXi can use a proprietary technique to transparently share memory pages between VMs, eliminating redundant copies of memory pages. Although pages are shared by default within VMs, as of vSphere 6.0, pages are no longer shared by default among VMs.</a:t>
            </a:r>
          </a:p>
          <a:p>
            <a:pPr>
              <a:buFont typeface="Arial" pitchFamily="34" charset="0"/>
              <a:buChar char="•"/>
            </a:pPr>
            <a:r>
              <a:rPr/>
              <a:t>Ballooning: If the host memory begins to get low and the VM's memory use approaches its memory target, ESXi uses ballooning to reduce that VM's memory demands. Using the VMware-supplied </a:t>
            </a:r>
            <a:r>
              <a:rPr lang="en-US" dirty="0">
                <a:solidFill>
                  <a:srgbClr val="000000"/>
                </a:solidFill>
                <a:latin typeface="Courier New" panose="02070309020205020404" pitchFamily="49" charset="0"/>
                <a:cs typeface="Courier New" pitchFamily="49" charset="0"/>
              </a:rPr>
              <a:t>vmmemctl</a:t>
            </a:r>
            <a:r>
              <a:rPr/>
              <a:t> module installed in the guest operating system as part of VMware Tools, ESXi can cause the guest operating system to relinquish the memory pages it considers least valuable. Ballooning provides performance closely matching that of a native system under similar memory constraints. To use ballooning, the guest operating system must be configured with sufficient swap space.</a:t>
            </a:r>
          </a:p>
          <a:p>
            <a:pPr>
              <a:buFont typeface="Arial" pitchFamily="34" charset="0"/>
              <a:buChar char="•"/>
            </a:pPr>
            <a:r>
              <a:rPr/>
              <a:t>Memory compression: If the VM's memory use approaches the level at which host-level swapping is required, ESXi uses memory compression to reduce the number of memory pages that it must swap out. Because the decompression latency is much smaller than the swap-in latency, compressing memory pages has significantly less impact on performance than swapping out those pages.</a:t>
            </a:r>
          </a:p>
          <a:p>
            <a:pPr>
              <a:buFont typeface="Arial" pitchFamily="34" charset="0"/>
              <a:buChar char="•"/>
            </a:pPr>
            <a:r>
              <a:rPr/>
              <a:t>Swap to host cache: Host swap cache is an optional memory reclamation technique that uses local flash storage to cache a virtual machine’s memory pages. By using local flash storage, the virtual machine avoids the latency associated with a storage network that might be used if it swapped memory pages to the virtual swap (</a:t>
            </a:r>
            <a:r>
              <a:rPr lang="en-US" dirty="0">
                <a:solidFill>
                  <a:srgbClr val="000000"/>
                </a:solidFill>
                <a:latin typeface="Courier New" panose="02070309020205020404" pitchFamily="49" charset="0"/>
                <a:cs typeface="Courier New" pitchFamily="49" charset="0"/>
              </a:rPr>
              <a:t>.vswp</a:t>
            </a:r>
            <a:r>
              <a:rPr/>
              <a:t>) file.</a:t>
            </a:r>
          </a:p>
          <a:p>
            <a:pPr>
              <a:buFont typeface="Arial" pitchFamily="34" charset="0"/>
              <a:buChar char="•"/>
            </a:pPr>
            <a:r>
              <a:rPr/>
              <a:t>Regular host-level swapping: When memory pressure is severe and the hypervisor must swap memory pages to disk, the hypervisor swaps to a host swap cache rather than to a </a:t>
            </a:r>
            <a:r>
              <a:rPr lang="en-US" dirty="0">
                <a:solidFill>
                  <a:srgbClr val="000000"/>
                </a:solidFill>
                <a:latin typeface="Courier New" panose="02070309020205020404" pitchFamily="49" charset="0"/>
                <a:cs typeface="Courier New" pitchFamily="49" charset="0"/>
              </a:rPr>
              <a:t>.vswp</a:t>
            </a:r>
            <a:r>
              <a:rPr/>
              <a:t> file. When a host runs out of space on the host cache, a virtual machine’s cached memory is migrated to a virtual machine’s regular </a:t>
            </a:r>
            <a:r>
              <a:rPr lang="en-US" dirty="0">
                <a:solidFill>
                  <a:srgbClr val="000000"/>
                </a:solidFill>
                <a:latin typeface="Courier New" panose="02070309020205020404" pitchFamily="49" charset="0"/>
                <a:cs typeface="Courier New" pitchFamily="49" charset="0"/>
              </a:rPr>
              <a:t>.vswp</a:t>
            </a:r>
            <a:r>
              <a:rPr/>
              <a:t> file. Each host must have its own host swap cache configured.</a:t>
            </a:r>
          </a:p>
        </p:txBody>
      </p:sp>
      <p:sp>
        <p:nvSpPr>
          <p:cNvPr id="10266" name="Slide number"/>
          <p:cNvSpPr>
            <a:spLocks noGrp="1"/>
          </p:cNvSpPr>
          <p:nvPr>
            <p:ph type="sldNum" sz="quarter" idx="10"/>
          </p:nvPr>
        </p:nvSpPr>
        <p:spPr/>
        <p:txBody>
          <a:bodyPr/>
          <a:lstStyle/>
          <a:p>
            <a:fld id="{C18812F0-6685-476B-B832-AFB48F091983}" type="slidenum">
              <a:t>78</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8" name="Slide preview"/>
          <p:cNvSpPr>
            <a:spLocks noGrp="1" noRot="1" noChangeAspect="1"/>
          </p:cNvSpPr>
          <p:nvPr>
            <p:ph type="sldImg"/>
          </p:nvPr>
        </p:nvSpPr>
        <p:spPr/>
      </p:sp>
      <p:sp>
        <p:nvSpPr>
          <p:cNvPr id="10269"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In addition to the physical host configuration, the number of vCPUs configured for a VM also depends on the guest operating system, the needs and scalability limits of the applications, and the specific use case for the VM itself.</a:t>
            </a:r>
          </a:p>
          <a:p>
            <a:pPr marL="0" indent="0">
              <a:buNone/>
            </a:pPr>
            <a:r>
              <a:rPr lang="en-GB" sz="1000" dirty="0">
                <a:solidFill>
                  <a:schemeClr val="tx2"/>
                </a:solidFill>
                <a:latin typeface="Metropolis" panose="00000500000000000000" pitchFamily="2" charset="0"/>
                <a:cs typeface="Times New Roman" panose="02020603050405020304" pitchFamily="18" charset="0"/>
              </a:rPr>
              <a:t>The VMkernel includes a CPU scheduler that dynamically schedules vCPUs on the physical CPUs of the host system.</a:t>
            </a:r>
          </a:p>
          <a:p>
            <a:pPr marL="0" indent="0">
              <a:buNone/>
            </a:pPr>
            <a:r>
              <a:rPr lang="en-GB" sz="1000" dirty="0">
                <a:solidFill>
                  <a:schemeClr val="tx2"/>
                </a:solidFill>
                <a:latin typeface="Metropolis" panose="00000500000000000000" pitchFamily="2" charset="0"/>
                <a:cs typeface="Times New Roman" panose="02020603050405020304" pitchFamily="18" charset="0"/>
              </a:rPr>
              <a:t>The VMkernel scheduler considers socket-core-thread topology when making scheduling decisions. Intel and AMD processors combine multiple processor cores into a single integrated circuit, called a socket in this discussion.</a:t>
            </a:r>
          </a:p>
          <a:p>
            <a:pPr marL="0" indent="0">
              <a:buNone/>
            </a:pPr>
            <a:r>
              <a:rPr lang="en-GB" sz="1000" dirty="0">
                <a:solidFill>
                  <a:schemeClr val="tx2"/>
                </a:solidFill>
                <a:latin typeface="Metropolis" panose="00000500000000000000" pitchFamily="2" charset="0"/>
                <a:cs typeface="Times New Roman" panose="02020603050405020304" pitchFamily="18" charset="0"/>
              </a:rPr>
              <a:t>A socket is a single package with one or more physical CPUs. Each core has one or more logical CPUs (LCPU in the diagram) or threads. With logical CPUs, the core can schedule one thread of execution.</a:t>
            </a:r>
          </a:p>
          <a:p>
            <a:pPr marL="0" indent="0">
              <a:buNone/>
            </a:pPr>
            <a:r>
              <a:rPr lang="en-GB" sz="1000" dirty="0">
                <a:solidFill>
                  <a:schemeClr val="tx2"/>
                </a:solidFill>
                <a:latin typeface="Metropolis" panose="00000500000000000000" pitchFamily="2" charset="0"/>
                <a:cs typeface="Times New Roman" panose="02020603050405020304" pitchFamily="18" charset="0"/>
              </a:rPr>
              <a:t>On the slide, the first system is a single-core, dual-socket system with two cores and, therefore, two logical CPUs.</a:t>
            </a:r>
          </a:p>
          <a:p>
            <a:pPr marL="0" indent="0">
              <a:buNone/>
            </a:pPr>
            <a:r>
              <a:rPr lang="en-GB" sz="1000" dirty="0">
                <a:solidFill>
                  <a:schemeClr val="tx2"/>
                </a:solidFill>
                <a:latin typeface="Metropolis" panose="00000500000000000000" pitchFamily="2" charset="0"/>
                <a:cs typeface="Times New Roman" panose="02020603050405020304" pitchFamily="18" charset="0"/>
              </a:rPr>
              <a:t>When a vCPU of a single-vCPU or multi-vCPU VM must be scheduled, the VMkernel maps the vCPU to an available logical processor.</a:t>
            </a:r>
          </a:p>
        </p:txBody>
      </p:sp>
      <p:sp>
        <p:nvSpPr>
          <p:cNvPr id="10270" name="Slide number"/>
          <p:cNvSpPr>
            <a:spLocks noGrp="1"/>
          </p:cNvSpPr>
          <p:nvPr>
            <p:ph type="sldNum" sz="quarter" idx="10"/>
          </p:nvPr>
        </p:nvSpPr>
        <p:spPr/>
        <p:txBody>
          <a:bodyPr/>
          <a:lstStyle/>
          <a:p>
            <a:fld id="{C18812F0-6685-476B-B832-AFB48F091983}" type="slidenum">
              <a:t>79</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2" name="Slide preview"/>
          <p:cNvSpPr>
            <a:spLocks noGrp="1" noRot="1" noChangeAspect="1"/>
          </p:cNvSpPr>
          <p:nvPr>
            <p:ph type="sldImg"/>
          </p:nvPr>
        </p:nvSpPr>
        <p:spPr/>
      </p:sp>
      <p:sp>
        <p:nvSpPr>
          <p:cNvPr id="1027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If hyperthreading is activated, ESXi can schedule two threads at the same time on each processor core (physical CPU). The drawback of hyperthreading is that it does not double the power of a core. So, if both threads of execution need the same on-chip resources at the same time, one thread has to wait. Still, on systems that use hyperthreading technology, performance is improved.</a:t>
            </a:r>
          </a:p>
          <a:p>
            <a:pPr marL="0" indent="0">
              <a:buNone/>
            </a:pPr>
            <a:r>
              <a:rPr lang="en-GB" sz="1000" dirty="0">
                <a:solidFill>
                  <a:schemeClr val="tx2"/>
                </a:solidFill>
                <a:latin typeface="Metropolis" panose="00000500000000000000" pitchFamily="2" charset="0"/>
                <a:cs typeface="Times New Roman" panose="02020603050405020304" pitchFamily="18" charset="0"/>
              </a:rPr>
              <a:t>An ESXi host that is activated for hyperthreading should behave almost exactly like a standard system. Logical processors on the same core have adjacent CPU numbers. Logical processors 0 and 1 are on the first core, logical processors 2 and 3 are on the second core, and so on.</a:t>
            </a:r>
          </a:p>
          <a:p>
            <a:pPr marL="0" indent="0">
              <a:buNone/>
            </a:pPr>
            <a:r>
              <a:rPr lang="en-GB" sz="1000" dirty="0">
                <a:solidFill>
                  <a:schemeClr val="tx2"/>
                </a:solidFill>
                <a:latin typeface="Metropolis" panose="00000500000000000000" pitchFamily="2" charset="0"/>
                <a:cs typeface="Times New Roman" panose="02020603050405020304" pitchFamily="18" charset="0"/>
              </a:rPr>
              <a:t>Consult the host system hardware documentation to verify whether the BIOS includes support for hyperthreading. Then, activate hyperthreading in the system BIOS. Some manufacturers call this option Logical Processor and others call it Enable Hyperthreading.</a:t>
            </a:r>
          </a:p>
          <a:p>
            <a:pPr marL="0" indent="0">
              <a:buNone/>
            </a:pPr>
            <a:r>
              <a:rPr lang="en-GB" sz="1000" dirty="0">
                <a:solidFill>
                  <a:schemeClr val="tx2"/>
                </a:solidFill>
                <a:latin typeface="Metropolis" panose="00000500000000000000" pitchFamily="2" charset="0"/>
                <a:cs typeface="Times New Roman" panose="02020603050405020304" pitchFamily="18" charset="0"/>
              </a:rPr>
              <a:t>Use the vSphere Client to ensure that hyperthreading for your host is turned on. To access the hyperthreading option, go to the host’s </a:t>
            </a:r>
            <a:r>
              <a:rPr lang="en-GB" sz="1000" b="1" dirty="0">
                <a:solidFill>
                  <a:schemeClr val="tx2"/>
                </a:solidFill>
                <a:latin typeface="Metropolis" panose="00000500000000000000" pitchFamily="2" charset="0"/>
                <a:cs typeface="Times New Roman" panose="02020603050405020304" pitchFamily="18" charset="0"/>
              </a:rPr>
              <a:t>Summary</a:t>
            </a:r>
            <a:r>
              <a:rPr lang="en-GB" sz="1000" dirty="0">
                <a:solidFill>
                  <a:schemeClr val="tx2"/>
                </a:solidFill>
                <a:latin typeface="Metropolis" panose="00000500000000000000" pitchFamily="2" charset="0"/>
                <a:cs typeface="Times New Roman" panose="02020603050405020304" pitchFamily="18" charset="0"/>
              </a:rPr>
              <a:t> tab and select </a:t>
            </a:r>
            <a:r>
              <a:rPr lang="en-GB" sz="1000" b="1" dirty="0">
                <a:solidFill>
                  <a:schemeClr val="tx2"/>
                </a:solidFill>
                <a:latin typeface="Metropolis" panose="00000500000000000000" pitchFamily="2" charset="0"/>
                <a:cs typeface="Times New Roman" panose="02020603050405020304" pitchFamily="18" charset="0"/>
              </a:rPr>
              <a:t>CPUs</a:t>
            </a:r>
            <a:r>
              <a:rPr lang="en-GB" sz="1000" dirty="0">
                <a:solidFill>
                  <a:schemeClr val="tx2"/>
                </a:solidFill>
                <a:latin typeface="Metropolis" panose="00000500000000000000" pitchFamily="2" charset="0"/>
                <a:cs typeface="Times New Roman" panose="02020603050405020304" pitchFamily="18" charset="0"/>
              </a:rPr>
              <a:t> under Hardware.</a:t>
            </a:r>
          </a:p>
        </p:txBody>
      </p:sp>
      <p:sp>
        <p:nvSpPr>
          <p:cNvPr id="10274" name="Slide number"/>
          <p:cNvSpPr>
            <a:spLocks noGrp="1"/>
          </p:cNvSpPr>
          <p:nvPr>
            <p:ph type="sldNum" sz="quarter" idx="10"/>
          </p:nvPr>
        </p:nvSpPr>
        <p:spPr/>
        <p:txBody>
          <a:bodyPr/>
          <a:lstStyle/>
          <a:p>
            <a:fld id="{C18812F0-6685-476B-B832-AFB48F091983}" type="slidenum">
              <a:t>80</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6" name="Slide preview"/>
          <p:cNvSpPr>
            <a:spLocks noGrp="1" noRot="1" noChangeAspect="1"/>
          </p:cNvSpPr>
          <p:nvPr>
            <p:ph type="sldImg"/>
          </p:nvPr>
        </p:nvSpPr>
        <p:spPr/>
      </p:sp>
      <p:sp>
        <p:nvSpPr>
          <p:cNvPr id="1027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CPU scheduler can use each logical processor independently to execute VMs, providing capabilities that are similar to traditional symmetric multiprocessing (SMP) systems. The VMkernel intelligently manages processor time to guarantee that the load is spread smoothly across processor cores in the system. Every 2 milliseconds to 40 milliseconds (depending on the socket-core-thread topology), the VMkernel seeks to migrate vCPUs from one logical processor to another to keep the load balanced.</a:t>
            </a:r>
            <a:r>
              <a:t/>
            </a:r>
            <a:br/>
            <a:r>
              <a:rPr lang="en-GB" sz="1000" dirty="0">
                <a:solidFill>
                  <a:schemeClr val="tx2"/>
                </a:solidFill>
                <a:latin typeface="Metropolis" panose="00000500000000000000" pitchFamily="2" charset="0"/>
                <a:cs typeface="Times New Roman" panose="02020603050405020304" pitchFamily="18" charset="0"/>
              </a:rPr>
              <a:t>The VMkernel does its best to schedule VMs with multiple vCPUs on two different cores, rather than on two logical processors on the same core. But, if necessary, the VMkernel can map two vCPUs from the same VM to threads on the same core.</a:t>
            </a:r>
          </a:p>
          <a:p>
            <a:pPr marL="0" indent="0">
              <a:buNone/>
            </a:pPr>
            <a:r>
              <a:rPr lang="en-GB" sz="1000" dirty="0">
                <a:solidFill>
                  <a:schemeClr val="tx2"/>
                </a:solidFill>
                <a:latin typeface="Metropolis" panose="00000500000000000000" pitchFamily="2" charset="0"/>
                <a:cs typeface="Times New Roman" panose="02020603050405020304" pitchFamily="18" charset="0"/>
              </a:rPr>
              <a:t>If a logical processor has no work, it is put into a halted</a:t>
            </a:r>
            <a:r>
              <a:rPr lang="en-GB" sz="1000" i="1" dirty="0">
                <a:solidFill>
                  <a:schemeClr val="tx2"/>
                </a:solidFill>
                <a:latin typeface="Metropolis" panose="00000500000000000000" pitchFamily="2" charset="0"/>
                <a:cs typeface="Times New Roman" panose="02020603050405020304" pitchFamily="18" charset="0"/>
              </a:rPr>
              <a:t> </a:t>
            </a:r>
            <a:r>
              <a:rPr lang="en-GB" sz="1000" dirty="0">
                <a:solidFill>
                  <a:schemeClr val="tx2"/>
                </a:solidFill>
                <a:latin typeface="Metropolis" panose="00000500000000000000" pitchFamily="2" charset="0"/>
                <a:cs typeface="Times New Roman" panose="02020603050405020304" pitchFamily="18" charset="0"/>
              </a:rPr>
              <a:t>state. This action frees its execution resources, and the VM running on the other logical processor on the same core can use the full execution resources of the core. Because the VMkernel scheduler accounts for this halt time, a VM running with the full resources of a core is charged more than a VM running on a half core. This approach to processor management ensures that the server does not violate the ESXi resource allocation rules.</a:t>
            </a:r>
          </a:p>
        </p:txBody>
      </p:sp>
      <p:sp>
        <p:nvSpPr>
          <p:cNvPr id="10278" name="Slide number"/>
          <p:cNvSpPr>
            <a:spLocks noGrp="1"/>
          </p:cNvSpPr>
          <p:nvPr>
            <p:ph type="sldNum" sz="quarter" idx="10"/>
          </p:nvPr>
        </p:nvSpPr>
        <p:spPr/>
        <p:txBody>
          <a:bodyPr/>
          <a:lstStyle/>
          <a:p>
            <a:fld id="{C18812F0-6685-476B-B832-AFB48F091983}" type="slidenum">
              <a:t>81</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 name="Slide preview"/>
          <p:cNvSpPr>
            <a:spLocks noGrp="1" noRot="1" noChangeAspect="1"/>
          </p:cNvSpPr>
          <p:nvPr>
            <p:ph type="sldImg"/>
          </p:nvPr>
        </p:nvSpPr>
        <p:spPr/>
      </p:sp>
      <p:sp>
        <p:nvSpPr>
          <p:cNvPr id="10281" name="Notes"/>
          <p:cNvSpPr>
            <a:spLocks noGrp="1"/>
          </p:cNvSpPr>
          <p:nvPr>
            <p:ph type="body" idx="1"/>
          </p:nvPr>
        </p:nvSpPr>
        <p:spPr/>
        <p:txBody>
          <a:bodyPr wrap="square" rtlCol="0"/>
          <a:lstStyle/>
          <a:p>
            <a:pPr marL="0" indent="0">
              <a:buNone/>
            </a:pPr>
            <a:endParaRPr/>
          </a:p>
        </p:txBody>
      </p:sp>
      <p:sp>
        <p:nvSpPr>
          <p:cNvPr id="10282" name="Slide number"/>
          <p:cNvSpPr>
            <a:spLocks noGrp="1"/>
          </p:cNvSpPr>
          <p:nvPr>
            <p:ph type="sldNum" sz="quarter" idx="10"/>
          </p:nvPr>
        </p:nvSpPr>
        <p:spPr/>
        <p:txBody>
          <a:bodyPr/>
          <a:lstStyle/>
          <a:p>
            <a:fld id="{C18812F0-6685-476B-B832-AFB48F091983}" type="slidenum">
              <a:t>83</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3" name="Slide preview"/>
          <p:cNvSpPr>
            <a:spLocks noGrp="1" noRot="1" noChangeAspect="1"/>
          </p:cNvSpPr>
          <p:nvPr>
            <p:ph type="sldImg"/>
          </p:nvPr>
        </p:nvSpPr>
        <p:spPr/>
      </p:sp>
      <p:sp>
        <p:nvSpPr>
          <p:cNvPr id="10284" name="Notes"/>
          <p:cNvSpPr>
            <a:spLocks noGrp="1"/>
          </p:cNvSpPr>
          <p:nvPr>
            <p:ph type="body" idx="1"/>
          </p:nvPr>
        </p:nvSpPr>
        <p:spPr/>
        <p:txBody>
          <a:bodyPr wrap="square" rtlCol="0"/>
          <a:lstStyle/>
          <a:p>
            <a:pPr marL="0" indent="0">
              <a:buNone/>
            </a:pPr>
            <a:endParaRPr/>
          </a:p>
        </p:txBody>
      </p:sp>
      <p:sp>
        <p:nvSpPr>
          <p:cNvPr id="10285" name="Slide number"/>
          <p:cNvSpPr>
            <a:spLocks noGrp="1"/>
          </p:cNvSpPr>
          <p:nvPr>
            <p:ph type="sldNum" sz="quarter" idx="10"/>
          </p:nvPr>
        </p:nvSpPr>
        <p:spPr/>
        <p:txBody>
          <a:bodyPr/>
          <a:lstStyle/>
          <a:p>
            <a:fld id="{C18812F0-6685-476B-B832-AFB48F091983}" type="slidenum">
              <a:t>84</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7" name="Slide preview"/>
          <p:cNvSpPr>
            <a:spLocks noGrp="1" noRot="1" noChangeAspect="1"/>
          </p:cNvSpPr>
          <p:nvPr>
            <p:ph type="sldImg"/>
          </p:nvPr>
        </p:nvSpPr>
        <p:spPr/>
      </p:sp>
      <p:sp>
        <p:nvSpPr>
          <p:cNvPr id="10288"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Because VMs simultaneously use the resources of an ESXi host, resource contention can occur.</a:t>
            </a:r>
          </a:p>
          <a:p>
            <a:pPr marL="0" indent="0">
              <a:buNone/>
            </a:pPr>
            <a:r>
              <a:rPr lang="en-GB" sz="1000" dirty="0">
                <a:solidFill>
                  <a:schemeClr val="tx2"/>
                </a:solidFill>
                <a:latin typeface="Metropolis" panose="00000500000000000000" pitchFamily="2" charset="0"/>
                <a:cs typeface="Times New Roman" panose="02020603050405020304" pitchFamily="18" charset="0"/>
              </a:rPr>
              <a:t>To manage resources efficiently, vSphere provides mechanisms to allow less, more, or an equal amount of access to a defined resource. vSphere also prevents a VM from consuming large amounts of a resource. vSphere grants a guaranteed amount of a resource to a VM whose performance is not adequate or that requires a certain amount of a resource to run properly.</a:t>
            </a:r>
          </a:p>
          <a:p>
            <a:pPr marL="0" indent="0">
              <a:buNone/>
            </a:pPr>
            <a:r>
              <a:rPr lang="en-GB" sz="1000" dirty="0">
                <a:solidFill>
                  <a:schemeClr val="tx2"/>
                </a:solidFill>
                <a:latin typeface="Metropolis" panose="00000500000000000000" pitchFamily="2" charset="0"/>
                <a:cs typeface="Times New Roman" panose="02020603050405020304" pitchFamily="18" charset="0"/>
              </a:rPr>
              <a:t>When host memory or CPU is overcommitted, a VM’s allocation target is somewhere between its specified reservation and specified limit, depending on the VM’s shares and the system load. vSphere uses a share-based allocation algorithm to achieve efficient resource use for all VMs and to guarantee a given resource to the VMs that need it most.</a:t>
            </a:r>
          </a:p>
        </p:txBody>
      </p:sp>
      <p:sp>
        <p:nvSpPr>
          <p:cNvPr id="10289" name="Slide number"/>
          <p:cNvSpPr>
            <a:spLocks noGrp="1"/>
          </p:cNvSpPr>
          <p:nvPr>
            <p:ph type="sldNum" sz="quarter" idx="10"/>
          </p:nvPr>
        </p:nvSpPr>
        <p:spPr/>
        <p:txBody>
          <a:bodyPr/>
          <a:lstStyle/>
          <a:p>
            <a:fld id="{C18812F0-6685-476B-B832-AFB48F091983}" type="slidenum">
              <a:t>85</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 name="Slide preview"/>
          <p:cNvSpPr>
            <a:spLocks noGrp="1" noRot="1" noChangeAspect="1"/>
          </p:cNvSpPr>
          <p:nvPr>
            <p:ph type="sldImg"/>
          </p:nvPr>
        </p:nvSpPr>
        <p:spPr/>
      </p:sp>
      <p:sp>
        <p:nvSpPr>
          <p:cNvPr id="1029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When configuring a memory reservation for a VM, you can specify the VM's configured amount of memory to reserve all the VM's memory. For example, if a VM is configured with 4 GB of memory, you can set a memory reservation of 4 GB for the VM. You might configure such a memory reservation for a critical VM that must maintain a high level of performance.</a:t>
            </a:r>
          </a:p>
          <a:p>
            <a:pPr marL="0" indent="0">
              <a:buNone/>
            </a:pPr>
            <a:r>
              <a:rPr lang="en-GB" sz="1000" dirty="0">
                <a:solidFill>
                  <a:schemeClr val="tx2"/>
                </a:solidFill>
                <a:latin typeface="Metropolis" panose="00000500000000000000" pitchFamily="2" charset="0"/>
                <a:cs typeface="Times New Roman" panose="02020603050405020304" pitchFamily="18" charset="0"/>
              </a:rPr>
              <a:t>The ESXi host must have enough RAM to support a VM with a reservation plus a certain amount of overhead memory. VMs require a certain amount of available overhead memory to power on. For example, a VM with 4 GB of memory and two virtual CPUs requires approximately 53 MB of overhead memory. For information on sample overhead memory on VMs, see </a:t>
            </a:r>
            <a:r>
              <a:rPr lang="en-US" sz="1000" i="1" dirty="0">
                <a:solidFill>
                  <a:srgbClr val="000000"/>
                </a:solidFill>
                <a:latin typeface="Metropolis" panose="00000500000000000000" pitchFamily="2" charset="0"/>
                <a:cs typeface="Courier New" pitchFamily="49" charset="0"/>
              </a:rPr>
              <a:t>vSphere Resource Management</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https://docs.vmware.com/en/VMware-vSphere/index.html</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293" name="Slide number"/>
          <p:cNvSpPr>
            <a:spLocks noGrp="1"/>
          </p:cNvSpPr>
          <p:nvPr>
            <p:ph type="sldNum" sz="quarter" idx="10"/>
          </p:nvPr>
        </p:nvSpPr>
        <p:spPr/>
        <p:txBody>
          <a:bodyPr/>
          <a:lstStyle/>
          <a:p>
            <a:fld id="{C18812F0-6685-476B-B832-AFB48F091983}" type="slidenum">
              <a:t>86</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4" name="Slide preview"/>
          <p:cNvSpPr>
            <a:spLocks noGrp="1" noRot="1" noChangeAspect="1"/>
          </p:cNvSpPr>
          <p:nvPr>
            <p:ph type="sldImg"/>
          </p:nvPr>
        </p:nvSpPr>
        <p:spPr/>
      </p:sp>
      <p:sp>
        <p:nvSpPr>
          <p:cNvPr id="10295" name="Notes"/>
          <p:cNvSpPr>
            <a:spLocks noGrp="1"/>
          </p:cNvSpPr>
          <p:nvPr>
            <p:ph type="body" idx="1"/>
          </p:nvPr>
        </p:nvSpPr>
        <p:spPr/>
        <p:txBody>
          <a:bodyPr wrap="square" rtlCol="0"/>
          <a:lstStyle/>
          <a:p>
            <a:pPr marL="0" indent="0">
              <a:buNone/>
            </a:pPr>
            <a:endParaRPr/>
          </a:p>
        </p:txBody>
      </p:sp>
      <p:sp>
        <p:nvSpPr>
          <p:cNvPr id="10296" name="Slide number"/>
          <p:cNvSpPr>
            <a:spLocks noGrp="1"/>
          </p:cNvSpPr>
          <p:nvPr>
            <p:ph type="sldNum" sz="quarter" idx="10"/>
          </p:nvPr>
        </p:nvSpPr>
        <p:spPr/>
        <p:txBody>
          <a:bodyPr/>
          <a:lstStyle/>
          <a:p>
            <a:fld id="{C18812F0-6685-476B-B832-AFB48F091983}" type="slidenum">
              <a:t>87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7" name="Slide preview"/>
          <p:cNvSpPr>
            <a:spLocks noGrp="1" noRot="1" noChangeAspect="1"/>
          </p:cNvSpPr>
          <p:nvPr>
            <p:ph type="sldImg"/>
          </p:nvPr>
        </p:nvSpPr>
        <p:spPr/>
      </p:sp>
      <p:sp>
        <p:nvSpPr>
          <p:cNvPr id="10028"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play the animation, go to </a:t>
            </a:r>
            <a:r>
              <a:rPr sz="1000">
                <a:hlinkClick r:id="rId3"/>
              </a:rPr>
              <a:t>https://vmware.bravais.com/s/FbzaDb6owpSMKyKc940F</a:t>
            </a:r>
            <a:r>
              <a:rPr lang="en-GB" sz="1000" dirty="0">
                <a:solidFill>
                  <a:schemeClr val="tx2"/>
                </a:solidFill>
                <a:latin typeface="Metropolis" panose="00000500000000000000" pitchFamily="2" charset="0"/>
                <a:cs typeface="Times New Roman" panose="02020603050405020304" pitchFamily="18" charset="0"/>
              </a:rPr>
              <a:t>.</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A vSphere vMotion migration consists of the following steps:</a:t>
            </a:r>
          </a:p>
          <a:p>
            <a:pPr>
              <a:buFont typeface="+mj-lt"/>
              <a:buAutoNum type="arabicPeriod"/>
            </a:pPr>
            <a:r>
              <a:rPr/>
              <a:t>A shadow VM is created on the destination host.</a:t>
            </a:r>
          </a:p>
          <a:p>
            <a:pPr>
              <a:buFont typeface="+mj-lt"/>
              <a:buAutoNum type="arabicPeriod" startAt="2"/>
            </a:pPr>
            <a:r>
              <a:rPr/>
              <a:t>The VM’s memory state is copied over the vSphere vMotion network from the source host to the target host through the vSphere vMotion network. Users continue to access the VM and, potentially, update pages in memory. A list of modified pages in memory is kept in a memory bitmap on the source host.</a:t>
            </a:r>
          </a:p>
          <a:p>
            <a:pPr>
              <a:buFont typeface="+mj-lt"/>
              <a:buAutoNum type="arabicPeriod" startAt="3"/>
            </a:pPr>
            <a:r>
              <a:rPr/>
              <a:t>After the first pass of memory state copy completes, another pass of memory copy is performed to copy any pages that changed during the last iteration. This iterative memory copying continues until the number of changed pages is small enough to copy across within 500 milliseconds.</a:t>
            </a:r>
          </a:p>
          <a:p>
            <a:pPr>
              <a:buFont typeface="+mj-lt"/>
              <a:buAutoNum type="arabicPeriod" startAt="4"/>
            </a:pPr>
            <a:r>
              <a:rPr/>
              <a:t>After most of the VM’s memory is copied from the source host to the target host, the VM is quiesced. No additional activity occurs on the VM. In the quiesce period, vSphere vMotion transfers the VM device state and memory bitmap to the destination host.</a:t>
            </a:r>
          </a:p>
          <a:p>
            <a:pPr>
              <a:buFont typeface="+mj-lt"/>
              <a:buAutoNum type="arabicPeriod" startAt="5"/>
            </a:pPr>
            <a:r>
              <a:rPr/>
              <a:t>Immediately after the VM is quiesced on the source host, the VM is initialized and starts running on the target host. A Gratuitous Address Resolution Protocol (GARP) request notifies the subnet that VM A’s MAC address is now accessible through a different physical switch port. The VM's files are unlocked by the source host and locked by the destination host.</a:t>
            </a:r>
          </a:p>
          <a:p>
            <a:pPr>
              <a:buFont typeface="+mj-lt"/>
              <a:buAutoNum type="arabicPeriod" startAt="6"/>
            </a:pPr>
            <a:r>
              <a:rPr/>
              <a:t>Users access the VM on the target host instead of the source host.</a:t>
            </a:r>
          </a:p>
          <a:p>
            <a:pPr>
              <a:buFont typeface="+mj-lt"/>
              <a:buAutoNum type="arabicPeriod" startAt="7"/>
            </a:pPr>
            <a:r>
              <a:rPr/>
              <a:t>The memory pages that the VM was using on the source host are marked as free.</a:t>
            </a:r>
          </a:p>
          <a:p>
            <a:pPr marL="0" indent="0">
              <a:buNone/>
            </a:pPr>
            <a:r>
              <a:rPr lang="en-GB" sz="1000" dirty="0">
                <a:solidFill>
                  <a:schemeClr val="tx2"/>
                </a:solidFill>
                <a:latin typeface="Metropolis" panose="00000500000000000000" pitchFamily="2" charset="0"/>
                <a:cs typeface="Times New Roman" panose="02020603050405020304" pitchFamily="18" charset="0"/>
              </a:rPr>
              <a:t>For a detailed discussion of how vSphere vMotion works, see </a:t>
            </a:r>
            <a:r>
              <a:rPr lang="en-US" sz="1000" i="1" dirty="0">
                <a:solidFill>
                  <a:srgbClr val="000000"/>
                </a:solidFill>
                <a:latin typeface="Metropolis" panose="00000500000000000000" pitchFamily="2" charset="0"/>
                <a:cs typeface="Courier New" pitchFamily="49" charset="0"/>
              </a:rPr>
              <a:t>The vMotion Process Under the Hood</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4"/>
              </a:rPr>
              <a:t>https://blogs.vmware.com/vsphere/2019/07/the-vmotion-process-under-the-hood.html</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029" name="Slide number"/>
          <p:cNvSpPr>
            <a:spLocks noGrp="1"/>
          </p:cNvSpPr>
          <p:nvPr>
            <p:ph type="sldNum" sz="quarter" idx="10"/>
          </p:nvPr>
        </p:nvSpPr>
        <p:spPr/>
        <p:txBody>
          <a:bodyPr/>
          <a:lstStyle/>
          <a:p>
            <a:fld id="{C18812F0-6685-476B-B832-AFB48F091983}" type="slidenum">
              <a:t>10</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8" name="Slide preview"/>
          <p:cNvSpPr>
            <a:spLocks noGrp="1" noRot="1" noChangeAspect="1"/>
          </p:cNvSpPr>
          <p:nvPr>
            <p:ph type="sldImg"/>
          </p:nvPr>
        </p:nvSpPr>
        <p:spPr/>
      </p:sp>
      <p:sp>
        <p:nvSpPr>
          <p:cNvPr id="10299"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Specifying limits has the following benefits and drawbacks:</a:t>
            </a:r>
          </a:p>
          <a:p>
            <a:pPr>
              <a:buFont typeface="Arial" pitchFamily="34" charset="0"/>
              <a:buChar char="•"/>
            </a:pPr>
            <a:r>
              <a:rPr/>
              <a:t>Benefits: Assigning a limit is useful if you start with a few VMs and want to manage user expectations. The performance deteriorates as you add more VMs. You can simulate having fewer resources available by specifying a limit.</a:t>
            </a:r>
          </a:p>
          <a:p>
            <a:pPr>
              <a:buFont typeface="Arial" pitchFamily="34" charset="0"/>
              <a:buChar char="•"/>
            </a:pPr>
            <a:r>
              <a:rPr/>
              <a:t>Drawbacks: You might waste idle resources if you specify a limit. The system does not allow VMs to use more resources than the limit, even when the system is underused and idle resources are available. Specify the limit only if you have good reasons for doing so.</a:t>
            </a:r>
          </a:p>
        </p:txBody>
      </p:sp>
      <p:sp>
        <p:nvSpPr>
          <p:cNvPr id="10300" name="Slide number"/>
          <p:cNvSpPr>
            <a:spLocks noGrp="1"/>
          </p:cNvSpPr>
          <p:nvPr>
            <p:ph type="sldNum" sz="quarter" idx="10"/>
          </p:nvPr>
        </p:nvSpPr>
        <p:spPr/>
        <p:txBody>
          <a:bodyPr/>
          <a:lstStyle/>
          <a:p>
            <a:fld id="{C18812F0-6685-476B-B832-AFB48F091983}" type="slidenum">
              <a:t>88</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2" name="Slide preview"/>
          <p:cNvSpPr>
            <a:spLocks noGrp="1" noRot="1" noChangeAspect="1"/>
          </p:cNvSpPr>
          <p:nvPr>
            <p:ph type="sldImg"/>
          </p:nvPr>
        </p:nvSpPr>
        <p:spPr/>
      </p:sp>
      <p:sp>
        <p:nvSpPr>
          <p:cNvPr id="1030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High, normal, and low settings represent share values with a 4:2:1 ratio, respectively. A custom value of shares assigns a specific number of shares (which expresses a proportional weight) to each VM.</a:t>
            </a:r>
          </a:p>
        </p:txBody>
      </p:sp>
      <p:sp>
        <p:nvSpPr>
          <p:cNvPr id="10304" name="Slide number"/>
          <p:cNvSpPr>
            <a:spLocks noGrp="1"/>
          </p:cNvSpPr>
          <p:nvPr>
            <p:ph type="sldNum" sz="quarter" idx="10"/>
          </p:nvPr>
        </p:nvSpPr>
        <p:spPr/>
        <p:txBody>
          <a:bodyPr/>
          <a:lstStyle/>
          <a:p>
            <a:fld id="{C18812F0-6685-476B-B832-AFB48F091983}" type="slidenum">
              <a:t>89</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6" name="Slide preview"/>
          <p:cNvSpPr>
            <a:spLocks noGrp="1" noRot="1" noChangeAspect="1"/>
          </p:cNvSpPr>
          <p:nvPr>
            <p:ph type="sldImg"/>
          </p:nvPr>
        </p:nvSpPr>
        <p:spPr/>
      </p:sp>
      <p:sp>
        <p:nvSpPr>
          <p:cNvPr id="1030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proportional share mechanism applies to CPU, memory, storage I/O, and network I/O allocation. The mechanism operates only when VMs contend for the same resource.</a:t>
            </a:r>
          </a:p>
        </p:txBody>
      </p:sp>
      <p:sp>
        <p:nvSpPr>
          <p:cNvPr id="10308" name="Slide number"/>
          <p:cNvSpPr>
            <a:spLocks noGrp="1"/>
          </p:cNvSpPr>
          <p:nvPr>
            <p:ph type="sldNum" sz="quarter" idx="10"/>
          </p:nvPr>
        </p:nvSpPr>
        <p:spPr/>
        <p:txBody>
          <a:bodyPr/>
          <a:lstStyle/>
          <a:p>
            <a:fld id="{C18812F0-6685-476B-B832-AFB48F091983}" type="slidenum">
              <a:t>90</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0" name="Slide preview"/>
          <p:cNvSpPr>
            <a:spLocks noGrp="1" noRot="1" noChangeAspect="1"/>
          </p:cNvSpPr>
          <p:nvPr>
            <p:ph type="sldImg"/>
          </p:nvPr>
        </p:nvSpPr>
        <p:spPr/>
      </p:sp>
      <p:sp>
        <p:nvSpPr>
          <p:cNvPr id="1031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can add shares to a VM while it is running, and the VM gets more access to that resource (assuming competition for the resource). When you add a VM, it gets shares too. The VM’s share amount factors into the total number of shares, but existing VMs are guaranteed not to be starved for the resource.</a:t>
            </a:r>
          </a:p>
        </p:txBody>
      </p:sp>
      <p:sp>
        <p:nvSpPr>
          <p:cNvPr id="10312" name="Slide number"/>
          <p:cNvSpPr>
            <a:spLocks noGrp="1"/>
          </p:cNvSpPr>
          <p:nvPr>
            <p:ph type="sldNum" sz="quarter" idx="10"/>
          </p:nvPr>
        </p:nvSpPr>
        <p:spPr/>
        <p:txBody>
          <a:bodyPr/>
          <a:lstStyle/>
          <a:p>
            <a:fld id="{C18812F0-6685-476B-B832-AFB48F091983}" type="slidenum">
              <a:t>91</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4" name="Slide preview"/>
          <p:cNvSpPr>
            <a:spLocks noGrp="1" noRot="1" noChangeAspect="1"/>
          </p:cNvSpPr>
          <p:nvPr>
            <p:ph type="sldImg"/>
          </p:nvPr>
        </p:nvSpPr>
        <p:spPr/>
      </p:sp>
      <p:sp>
        <p:nvSpPr>
          <p:cNvPr id="10315"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Shares guarantee that a VM is given a certain amount of a resource (CPU, RAM, storage I/O, or network I/O).</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For example, consider the third row of VMs on the slide:</a:t>
            </a:r>
          </a:p>
          <a:p>
            <a:pPr>
              <a:buFont typeface="Arial" pitchFamily="34" charset="0"/>
              <a:buChar char="•"/>
            </a:pPr>
            <a:r>
              <a:rPr/>
              <a:t>VM D is powered on with 1,000 shares.</a:t>
            </a:r>
          </a:p>
          <a:p>
            <a:pPr>
              <a:buFont typeface="Arial" pitchFamily="34" charset="0"/>
              <a:buChar char="•"/>
            </a:pPr>
            <a:r>
              <a:rPr/>
              <a:t>Before VM D was powered on, a total of 5,000 shares were available, but VM D’s addition increases the total shares to 6,000.</a:t>
            </a:r>
          </a:p>
          <a:p>
            <a:pPr>
              <a:buFont typeface="Arial" pitchFamily="34" charset="0"/>
              <a:buChar char="•"/>
            </a:pPr>
            <a:r>
              <a:rPr/>
              <a:t>The result is that the other VMs' shares decline in value. But VM A is still allocated one-sixth of the resource because it owns one-sixth of the shares.</a:t>
            </a:r>
          </a:p>
        </p:txBody>
      </p:sp>
      <p:sp>
        <p:nvSpPr>
          <p:cNvPr id="10316" name="Slide number"/>
          <p:cNvSpPr>
            <a:spLocks noGrp="1"/>
          </p:cNvSpPr>
          <p:nvPr>
            <p:ph type="sldNum" sz="quarter" idx="10"/>
          </p:nvPr>
        </p:nvSpPr>
        <p:spPr/>
        <p:txBody>
          <a:bodyPr/>
          <a:lstStyle/>
          <a:p>
            <a:fld id="{C18812F0-6685-476B-B832-AFB48F091983}" type="slidenum">
              <a:t>92</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8" name="Slide preview"/>
          <p:cNvSpPr>
            <a:spLocks noGrp="1" noRot="1" noChangeAspect="1"/>
          </p:cNvSpPr>
          <p:nvPr>
            <p:ph type="sldImg"/>
          </p:nvPr>
        </p:nvSpPr>
        <p:spPr/>
      </p:sp>
      <p:sp>
        <p:nvSpPr>
          <p:cNvPr id="10319" name="Notes"/>
          <p:cNvSpPr>
            <a:spLocks noGrp="1"/>
          </p:cNvSpPr>
          <p:nvPr>
            <p:ph type="body" idx="1"/>
          </p:nvPr>
        </p:nvSpPr>
        <p:spPr/>
        <p:txBody>
          <a:bodyPr wrap="square" rtlCol="0"/>
          <a:lstStyle/>
          <a:p>
            <a:pPr marL="0" indent="0">
              <a:buNone/>
            </a:pPr>
            <a:endParaRPr/>
          </a:p>
        </p:txBody>
      </p:sp>
      <p:sp>
        <p:nvSpPr>
          <p:cNvPr id="10320" name="Slide number"/>
          <p:cNvSpPr>
            <a:spLocks noGrp="1"/>
          </p:cNvSpPr>
          <p:nvPr>
            <p:ph type="sldNum" sz="quarter" idx="10"/>
          </p:nvPr>
        </p:nvSpPr>
        <p:spPr/>
        <p:txBody>
          <a:bodyPr/>
          <a:lstStyle/>
          <a:p>
            <a:fld id="{C18812F0-6685-476B-B832-AFB48F091983}" type="slidenum">
              <a:t>93</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2" name="Slide preview"/>
          <p:cNvSpPr>
            <a:spLocks noGrp="1" noRot="1" noChangeAspect="1"/>
          </p:cNvSpPr>
          <p:nvPr>
            <p:ph type="sldImg"/>
          </p:nvPr>
        </p:nvSpPr>
        <p:spPr/>
      </p:sp>
      <p:sp>
        <p:nvSpPr>
          <p:cNvPr id="1032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When reserving memory, you can select the </a:t>
            </a:r>
            <a:r>
              <a:rPr lang="en-US" sz="1000" b="1" dirty="0">
                <a:solidFill>
                  <a:srgbClr val="000000"/>
                </a:solidFill>
                <a:latin typeface="Metropolis Semi Bold" panose="00000700000000000000" pitchFamily="2" charset="0"/>
                <a:cs typeface="Courier New" pitchFamily="49" charset="0"/>
              </a:rPr>
              <a:t>Reserve all guest memory (All locked)</a:t>
            </a:r>
            <a:r>
              <a:rPr lang="en-GB" sz="1000" dirty="0">
                <a:solidFill>
                  <a:schemeClr val="tx2"/>
                </a:solidFill>
                <a:latin typeface="Metropolis" panose="00000500000000000000" pitchFamily="2" charset="0"/>
                <a:cs typeface="Times New Roman" panose="02020603050405020304" pitchFamily="18" charset="0"/>
              </a:rPr>
              <a:t> check box. Selecting this check box ensures that all the VM's memory gets reserved, even if you change the total amount of memory for the VM. The memory reservation is immediately readjusted when the VM's memory configuration changes.</a:t>
            </a:r>
          </a:p>
        </p:txBody>
      </p:sp>
      <p:sp>
        <p:nvSpPr>
          <p:cNvPr id="10324" name="Slide number"/>
          <p:cNvSpPr>
            <a:spLocks noGrp="1"/>
          </p:cNvSpPr>
          <p:nvPr>
            <p:ph type="sldNum" sz="quarter" idx="10"/>
          </p:nvPr>
        </p:nvSpPr>
        <p:spPr/>
        <p:txBody>
          <a:bodyPr/>
          <a:lstStyle/>
          <a:p>
            <a:fld id="{C18812F0-6685-476B-B832-AFB48F091983}" type="slidenum">
              <a:t>94</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6" name="Slide preview"/>
          <p:cNvSpPr>
            <a:spLocks noGrp="1" noRot="1" noChangeAspect="1"/>
          </p:cNvSpPr>
          <p:nvPr>
            <p:ph type="sldImg"/>
          </p:nvPr>
        </p:nvSpPr>
        <p:spPr/>
      </p:sp>
      <p:sp>
        <p:nvSpPr>
          <p:cNvPr id="10327" name="Notes"/>
          <p:cNvSpPr>
            <a:spLocks noGrp="1"/>
          </p:cNvSpPr>
          <p:nvPr>
            <p:ph type="body" idx="1"/>
          </p:nvPr>
        </p:nvSpPr>
        <p:spPr/>
        <p:txBody>
          <a:bodyPr wrap="square" rtlCol="0"/>
          <a:lstStyle/>
          <a:p>
            <a:pPr marL="0" indent="0">
              <a:buNone/>
            </a:pPr>
            <a:endParaRPr/>
          </a:p>
        </p:txBody>
      </p:sp>
      <p:sp>
        <p:nvSpPr>
          <p:cNvPr id="10328" name="Slide number"/>
          <p:cNvSpPr>
            <a:spLocks noGrp="1"/>
          </p:cNvSpPr>
          <p:nvPr>
            <p:ph type="sldNum" sz="quarter" idx="10"/>
          </p:nvPr>
        </p:nvSpPr>
        <p:spPr/>
        <p:txBody>
          <a:bodyPr/>
          <a:lstStyle/>
          <a:p>
            <a:fld id="{C18812F0-6685-476B-B832-AFB48F091983}" type="slidenum">
              <a:t>95</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9" name="Slide preview"/>
          <p:cNvSpPr>
            <a:spLocks noGrp="1" noRot="1" noChangeAspect="1"/>
          </p:cNvSpPr>
          <p:nvPr>
            <p:ph type="sldImg"/>
          </p:nvPr>
        </p:nvSpPr>
        <p:spPr/>
      </p:sp>
      <p:sp>
        <p:nvSpPr>
          <p:cNvPr id="10330" name="Notes"/>
          <p:cNvSpPr>
            <a:spLocks noGrp="1"/>
          </p:cNvSpPr>
          <p:nvPr>
            <p:ph type="body" idx="1"/>
          </p:nvPr>
        </p:nvSpPr>
        <p:spPr/>
        <p:txBody>
          <a:bodyPr wrap="square" rtlCol="0"/>
          <a:lstStyle/>
          <a:p>
            <a:pPr marL="0" indent="0">
              <a:buNone/>
            </a:pPr>
            <a:endParaRPr/>
          </a:p>
        </p:txBody>
      </p:sp>
      <p:sp>
        <p:nvSpPr>
          <p:cNvPr id="10331" name="Slide number"/>
          <p:cNvSpPr>
            <a:spLocks noGrp="1"/>
          </p:cNvSpPr>
          <p:nvPr>
            <p:ph type="sldNum" sz="quarter" idx="10"/>
          </p:nvPr>
        </p:nvSpPr>
        <p:spPr/>
        <p:txBody>
          <a:bodyPr/>
          <a:lstStyle/>
          <a:p>
            <a:fld id="{C18812F0-6685-476B-B832-AFB48F091983}" type="slidenum">
              <a:t>96</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 name="Slide preview"/>
          <p:cNvSpPr>
            <a:spLocks noGrp="1" noRot="1" noChangeAspect="1"/>
          </p:cNvSpPr>
          <p:nvPr>
            <p:ph type="sldImg"/>
          </p:nvPr>
        </p:nvSpPr>
        <p:spPr/>
      </p:sp>
      <p:sp>
        <p:nvSpPr>
          <p:cNvPr id="10333" name="Notes"/>
          <p:cNvSpPr>
            <a:spLocks noGrp="1"/>
          </p:cNvSpPr>
          <p:nvPr>
            <p:ph type="body" idx="1"/>
          </p:nvPr>
        </p:nvSpPr>
        <p:spPr/>
        <p:txBody>
          <a:bodyPr wrap="square" rtlCol="0"/>
          <a:lstStyle/>
          <a:p>
            <a:pPr marL="0" indent="0">
              <a:buNone/>
            </a:pPr>
            <a:endParaRPr/>
          </a:p>
        </p:txBody>
      </p:sp>
      <p:sp>
        <p:nvSpPr>
          <p:cNvPr id="10334" name="Slide number"/>
          <p:cNvSpPr>
            <a:spLocks noGrp="1"/>
          </p:cNvSpPr>
          <p:nvPr>
            <p:ph type="sldNum" sz="quarter" idx="10"/>
          </p:nvPr>
        </p:nvSpPr>
        <p:spPr/>
        <p:txBody>
          <a:bodyPr/>
          <a:lstStyle/>
          <a:p>
            <a:fld id="{C18812F0-6685-476B-B832-AFB48F091983}" type="slidenum">
              <a:t>98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0" name="Slide preview"/>
          <p:cNvSpPr>
            <a:spLocks noGrp="1" noRot="1" noChangeAspect="1"/>
          </p:cNvSpPr>
          <p:nvPr>
            <p:ph type="sldImg"/>
          </p:nvPr>
        </p:nvSpPr>
        <p:spPr/>
      </p:sp>
      <p:sp>
        <p:nvSpPr>
          <p:cNvPr id="1003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For the complete list of vSphere vMotion migration requirements, see </a:t>
            </a:r>
            <a:r>
              <a:rPr lang="en-US" sz="1000" i="1" dirty="0">
                <a:solidFill>
                  <a:srgbClr val="000000"/>
                </a:solidFill>
                <a:latin typeface="Metropolis" panose="00000500000000000000" pitchFamily="2" charset="0"/>
                <a:cs typeface="Courier New" pitchFamily="49" charset="0"/>
              </a:rPr>
              <a:t>vCenter Server and Host Management</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https://docs.vmware.com/en/VMware-vSphere/index.html</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032" name="Slide number"/>
          <p:cNvSpPr>
            <a:spLocks noGrp="1"/>
          </p:cNvSpPr>
          <p:nvPr>
            <p:ph type="sldNum" sz="quarter" idx="10"/>
          </p:nvPr>
        </p:nvSpPr>
        <p:spPr/>
        <p:txBody>
          <a:bodyPr/>
          <a:lstStyle/>
          <a:p>
            <a:fld id="{C18812F0-6685-476B-B832-AFB48F091983}" type="slidenum">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grpSp>
        <p:nvGrpSpPr>
          <p:cNvPr id="28" name="parallelogram graphics">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C3DD2351-D1CA-47A3-8487-FA7F85ED06C0}"/>
              </a:ext>
              <a:ext uri="{C183D7F6-B498-43B3-948B-1728B52AA6E4}">
                <adec:decorative xmlns:adec="http://schemas.microsoft.com/office/drawing/2017/decorative" xmlns:p14="http://schemas.microsoft.com/office/powerpoint/2010/main" xmlns:mc="http://schemas.openxmlformats.org/markup-compatibility/2006" xmlns:a14="http://schemas.microsoft.com/office/drawing/2010/main" xmlns:a16="http://schemas.microsoft.com/office/drawing/2014/main" xmlns="" val="1"/>
              </a:ext>
            </a:extLst>
          </p:cNvPr>
          <p:cNvGrpSpPr/>
          <p:nvPr userDrawn="1"/>
        </p:nvGrpSpPr>
        <p:grpSpPr>
          <a:xfrm>
            <a:off x="-1488217" y="1084671"/>
            <a:ext cx="9623529" cy="5494609"/>
            <a:chOff x="-1488217" y="1084671"/>
            <a:chExt cx="9623529" cy="5494609"/>
          </a:xfrm>
        </p:grpSpPr>
        <p:sp>
          <p:nvSpPr>
            <p:cNvPr id="29" name="Freeform 34">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4153883E-5B63-41FF-9365-5A1D4F9742B6}"/>
                </a:ext>
                <a:ext uri="{C183D7F6-B498-43B3-948B-1728B52AA6E4}">
                  <adec:decorative xmlns:adec="http://schemas.microsoft.com/office/drawing/2017/decorative" xmlns:p14="http://schemas.microsoft.com/office/powerpoint/2010/main" xmlns:mc="http://schemas.openxmlformats.org/markup-compatibility/2006" xmlns:a14="http://schemas.microsoft.com/office/drawing/2010/main" xmlns:a16="http://schemas.microsoft.com/office/drawing/2014/main" xmlns="" val="1"/>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0" name="Freeform 33">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9DBEF94E-4B36-4EFA-B091-E33335E64804}"/>
                </a:ext>
                <a:ext uri="{C183D7F6-B498-43B3-948B-1728B52AA6E4}">
                  <adec:decorative xmlns:adec="http://schemas.microsoft.com/office/drawing/2017/decorative" xmlns:p14="http://schemas.microsoft.com/office/powerpoint/2010/main" xmlns:mc="http://schemas.openxmlformats.org/markup-compatibility/2006" xmlns:a14="http://schemas.microsoft.com/office/drawing/2010/main" xmlns:a16="http://schemas.microsoft.com/office/drawing/2014/main" xmlns="" val="1"/>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4"/>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sp>
        <p:nvSpPr>
          <p:cNvPr id="16" name="Title 1">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2951C415-1758-4709-B881-2226BDD77675}"/>
              </a:ext>
            </a:extLst>
          </p:cNvPr>
          <p:cNvSpPr>
            <a:spLocks noGrp="1"/>
          </p:cNvSpPr>
          <p:nvPr>
            <p:ph type="title"/>
          </p:nvPr>
        </p:nvSpPr>
        <p:spPr>
          <a:xfrm>
            <a:off x="6096000" y="2215803"/>
            <a:ext cx="5187381" cy="1234440"/>
          </a:xfrm>
        </p:spPr>
        <p:txBody>
          <a:bodyPr wrap="square" anchor="b" anchorCtr="0"/>
          <a:lstStyle>
            <a:lvl1pPr algn="r">
              <a:lnSpc>
                <a:spcPts val="3400"/>
              </a:lnSpc>
              <a:defRPr sz="3200" b="0" cap="none" baseline="0"/>
            </a:lvl1pPr>
          </a:lstStyle>
          <a:p>
            <a:r>
              <a:rPr lang="en-US" dirty="0"/>
              <a:t>Click to edit Master title style</a:t>
            </a:r>
          </a:p>
        </p:txBody>
      </p:sp>
      <p:grpSp>
        <p:nvGrpSpPr>
          <p:cNvPr id="19" name="Group 18">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F662A218-7EC5-4C26-90F9-4C8166F3EF66}"/>
              </a:ext>
            </a:extLst>
          </p:cNvPr>
          <p:cNvGrpSpPr/>
          <p:nvPr userDrawn="1"/>
        </p:nvGrpSpPr>
        <p:grpSpPr>
          <a:xfrm>
            <a:off x="608171" y="6447600"/>
            <a:ext cx="1424756" cy="224518"/>
            <a:chOff x="863272" y="6563918"/>
            <a:chExt cx="861082" cy="135727"/>
          </a:xfrm>
          <a:solidFill>
            <a:schemeClr val="bg1"/>
          </a:solidFill>
        </p:grpSpPr>
        <p:sp>
          <p:nvSpPr>
            <p:cNvPr id="20" name="Freeform 6">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D2B61455-20AC-4408-9D87-B04FFD7905DC}"/>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1" name="Freeform 7">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C8CD4FF6-3DC6-4615-AB39-3DF7C9ED209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2" name="Freeform 8">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93ED9EF2-B0A3-4080-80FF-D8D0974E9498}"/>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3" name="Freeform 9">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2AB7AA43-11EE-4E56-A876-EA235A60D5FC}"/>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4" name="Freeform 10">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18C906CE-6B18-4A24-B6F3-37C2D07E9914}"/>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5" name="Freeform 11">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43859B0A-3053-4B1E-BBEF-AD11EABDF4C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6" name="Freeform 12">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480957FB-BCF1-411D-91E8-D3CB10A9BBF6}"/>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grpSp>
      <p:sp>
        <p:nvSpPr>
          <p:cNvPr id="36" name="TextBox 35">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39FC8472-2F9C-4390-AD12-2DEC71630743}"/>
              </a:ext>
            </a:extLst>
          </p:cNvPr>
          <p:cNvSpPr txBox="1"/>
          <p:nvPr userDrawn="1"/>
        </p:nvSpPr>
        <p:spPr bwMode="white">
          <a:xfrm flipH="1">
            <a:off x="2301169" y="6513824"/>
            <a:ext cx="1729338" cy="186690"/>
          </a:xfrm>
          <a:prstGeom prst="rect">
            <a:avLst/>
          </a:prstGeom>
          <a:noFill/>
        </p:spPr>
        <p:txBody>
          <a:bodyPr wrap="none" lIns="0" tIns="0" rIns="0" bIns="0" rtlCol="0" anchor="ctr">
            <a:noAutofit/>
          </a:bodyPr>
          <a:lstStyle/>
          <a:p>
            <a:pPr>
              <a:lnSpc>
                <a:spcPct val="90000"/>
              </a:lnSpc>
            </a:pPr>
            <a:r>
              <a:rPr lang="en-US" sz="1000" dirty="0">
                <a:solidFill>
                  <a:schemeClr val="bg1"/>
                </a:solidFill>
                <a:latin typeface="+mj-lt"/>
                <a:ea typeface="Verdana" panose="020B0604030504040204" pitchFamily="34" charset="0"/>
                <a:cs typeface="Verdana" panose="020B0604030504040204" pitchFamily="34" charset="0"/>
              </a:rPr>
              <a:t> © 2022 VMware, Inc.</a:t>
            </a:r>
          </a:p>
        </p:txBody>
      </p:sp>
      <mc:AlternateContent xmlns:mc="http://schemas.openxmlformats.org/markup-compatibility/2006" xmlns:p14="http://schemas.microsoft.com/office/powerpoint/2010/main">
        <mc:Choice Requires="p14">
          <p:contentPart p14:bwMode="auto" r:id="rId3">
            <p14:nvContentPartPr>
              <p14:cNvPr id="37" name="Ink 36">
                <a:extLst>
                  <a:ext uri="{FF2B5EF4-FFF2-40B4-BE49-F238E27FC236}">
                    <a16:creationId xmlns:a16="http://schemas.microsoft.com/office/drawing/2014/main" xmlns:a14="http://schemas.microsoft.com/office/drawing/2010/main" xmlns:adec="http://schemas.microsoft.com/office/drawing/2017/decorative" xmlns="" id="{CFEB676F-F7B5-4486-A265-8D3830C84F4C}"/>
                  </a:ext>
                </a:extLst>
              </p14:cNvPr>
              <p14:cNvContentPartPr/>
              <p14:nvPr userDrawn="1"/>
            </p14:nvContentPartPr>
            <p14:xfrm>
              <a:off x="9862161" y="4881179"/>
              <a:ext cx="240" cy="240"/>
            </p14:xfrm>
          </p:contentPart>
        </mc:Choice>
        <mc:Fallback xmlns:a14="http://schemas.microsoft.com/office/drawing/2010/main" xmlns:adec="http://schemas.microsoft.com/office/drawing/2017/decorative" xmlns:a16="http://schemas.microsoft.com/office/drawing/2014/main" xmlns="">
          <p:pic>
            <p:nvPicPr>
              <p:cNvPr id="37" name="Ink 36">
                <a:extLst>
                  <a:ext uri="{FF2B5EF4-FFF2-40B4-BE49-F238E27FC236}">
                    <a16:creationId xmlns:a16="http://schemas.microsoft.com/office/drawing/2014/main" id="{CFEB676F-F7B5-4486-A265-8D3830C84F4C}"/>
                  </a:ext>
                </a:extLst>
              </p:cNvPr>
              <p:cNvPicPr/>
              <p:nvPr/>
            </p:nvPicPr>
            <p:blipFill>
              <a:blip r:embed="rId5"/>
              <a:stretch>
                <a:fillRect/>
              </a:stretch>
            </p:blipFill>
            <p:spPr>
              <a:xfrm>
                <a:off x="9858081" y="4877099"/>
                <a:ext cx="7920" cy="7920"/>
              </a:xfrm>
              <a:prstGeom prst="rect">
                <a:avLst/>
              </a:prstGeom>
            </p:spPr>
          </p:pic>
        </mc:Fallback>
      </mc:AlternateContent>
      <p:sp>
        <p:nvSpPr>
          <p:cNvPr id="3" name="Content Placeholder 2"/>
          <p:cNvSpPr>
            <a:spLocks noGrp="1"/>
          </p:cNvSpPr>
          <p:nvPr>
            <p:ph sz="quarter" idx="11" hasCustomPrompt="1"/>
          </p:nvPr>
        </p:nvSpPr>
        <p:spPr>
          <a:xfrm>
            <a:off x="6096000" y="3965135"/>
            <a:ext cx="5181409" cy="692625"/>
          </a:xfrm>
          <a:prstGeom prst="rect">
            <a:avLst/>
          </a:prstGeom>
        </p:spPr>
        <p:txBody>
          <a:bodyPr anchor="b" anchorCtr="0"/>
          <a:lstStyle>
            <a:lvl1pPr marL="0" marR="0" indent="1614488" algn="r" defTabSz="808038" rtl="0" eaLnBrk="1" fontAlgn="auto" latinLnBrk="0" hangingPunct="1">
              <a:lnSpc>
                <a:spcPct val="90000"/>
              </a:lnSpc>
              <a:spcBef>
                <a:spcPts val="1200"/>
              </a:spcBef>
              <a:spcAft>
                <a:spcPts val="0"/>
              </a:spcAft>
              <a:buClrTx/>
              <a:buSzPct val="90000"/>
              <a:buFontTx/>
              <a:buNone/>
              <a:tabLst/>
              <a:defRPr lang="en-GB" sz="2400" kern="1200" baseline="0" dirty="0">
                <a:solidFill>
                  <a:schemeClr val="tx1"/>
                </a:solidFill>
                <a:latin typeface="+mj-lt"/>
                <a:ea typeface="+mn-ea"/>
                <a:cs typeface="+mn-cs"/>
              </a:defRPr>
            </a:lvl1pPr>
          </a:lstStyle>
          <a:p>
            <a:pPr marL="0" marR="0" lvl="0" indent="0" algn="l" defTabSz="914400" rtl="0" eaLnBrk="1" fontAlgn="auto" latinLnBrk="0" hangingPunct="1">
              <a:lnSpc>
                <a:spcPct val="90000"/>
              </a:lnSpc>
              <a:spcBef>
                <a:spcPts val="1200"/>
              </a:spcBef>
              <a:spcAft>
                <a:spcPts val="0"/>
              </a:spcAft>
              <a:buClrTx/>
              <a:buSzPct val="90000"/>
              <a:buFontTx/>
              <a:buNone/>
              <a:tabLst/>
              <a:defRPr/>
            </a:pPr>
            <a:r>
              <a:rPr lang="en-US" dirty="0"/>
              <a:t>Module #</a:t>
            </a:r>
            <a:endParaRPr lang="en-GB" dirty="0"/>
          </a:p>
        </p:txBody>
      </p:sp>
    </p:spTree>
    <p:custDataLst>
      <p:tags r:id="rId1"/>
    </p:custDataLst>
    <p:extLst>
      <p:ext uri="{BB962C8B-B14F-4D97-AF65-F5344CB8AC3E}">
        <p14:creationId xmlns:p14="http://schemas.microsoft.com/office/powerpoint/2010/main" val="3383309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xZ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8">
            <a:extLst>
              <a:ext uri="{FF2B5EF4-FFF2-40B4-BE49-F238E27FC236}">
                <a16:creationId xmlns:a16="http://schemas.microsoft.com/office/drawing/2014/main" xmlns:p14="http://schemas.microsoft.com/office/powerpoint/2010/main" xmlns="" id="{10AAE179-ACC5-47B4-993F-CFFC46783022}"/>
              </a:ext>
            </a:extLst>
          </p:cNvPr>
          <p:cNvSpPr>
            <a:spLocks noGrp="1"/>
          </p:cNvSpPr>
          <p:nvPr>
            <p:ph type="ftr" sz="quarter" idx="14"/>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5" name="Content Placeholder 14">
            <a:extLst>
              <a:ext uri="{FF2B5EF4-FFF2-40B4-BE49-F238E27FC236}">
                <a16:creationId xmlns:a16="http://schemas.microsoft.com/office/drawing/2014/main" xmlns:p14="http://schemas.microsoft.com/office/powerpoint/2010/main" xmlns="" id="{BCCE028A-A024-47D3-A4FE-A7B77B0B8583}"/>
              </a:ext>
            </a:extLst>
          </p:cNvPr>
          <p:cNvSpPr>
            <a:spLocks noGrp="1"/>
          </p:cNvSpPr>
          <p:nvPr>
            <p:ph sz="quarter" idx="15"/>
          </p:nvPr>
        </p:nvSpPr>
        <p:spPr>
          <a:xfrm>
            <a:off x="609600" y="914400"/>
            <a:ext cx="3592513" cy="245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xmlns:p14="http://schemas.microsoft.com/office/powerpoint/2010/main" xmlns="" id="{077976A5-AB63-4421-B7C0-5E3B9DD2CBEF}"/>
              </a:ext>
            </a:extLst>
          </p:cNvPr>
          <p:cNvSpPr>
            <a:spLocks noGrp="1"/>
          </p:cNvSpPr>
          <p:nvPr>
            <p:ph sz="quarter" idx="16"/>
          </p:nvPr>
        </p:nvSpPr>
        <p:spPr>
          <a:xfrm>
            <a:off x="4340225" y="914400"/>
            <a:ext cx="3538537" cy="245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xmlns:p14="http://schemas.microsoft.com/office/powerpoint/2010/main" xmlns="" id="{6284450F-5DF1-4BE6-BCFB-D995651D84A8}"/>
              </a:ext>
            </a:extLst>
          </p:cNvPr>
          <p:cNvSpPr>
            <a:spLocks noGrp="1"/>
          </p:cNvSpPr>
          <p:nvPr>
            <p:ph sz="quarter" idx="17"/>
          </p:nvPr>
        </p:nvSpPr>
        <p:spPr>
          <a:xfrm>
            <a:off x="7999256" y="914400"/>
            <a:ext cx="3583144" cy="245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xmlns:p14="http://schemas.microsoft.com/office/powerpoint/2010/main" xmlns="" id="{76C1DCA6-9676-4D2A-9A39-934A4CB5991C}"/>
              </a:ext>
            </a:extLst>
          </p:cNvPr>
          <p:cNvSpPr>
            <a:spLocks noGrp="1"/>
          </p:cNvSpPr>
          <p:nvPr>
            <p:ph sz="quarter" idx="18"/>
          </p:nvPr>
        </p:nvSpPr>
        <p:spPr>
          <a:xfrm>
            <a:off x="609600" y="3507200"/>
            <a:ext cx="3592512" cy="2874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xmlns:p14="http://schemas.microsoft.com/office/powerpoint/2010/main" xmlns="" id="{124739A5-AC9B-435B-84D5-3C3D5606F3A9}"/>
              </a:ext>
            </a:extLst>
          </p:cNvPr>
          <p:cNvSpPr>
            <a:spLocks noGrp="1"/>
          </p:cNvSpPr>
          <p:nvPr>
            <p:ph sz="quarter" idx="19"/>
          </p:nvPr>
        </p:nvSpPr>
        <p:spPr>
          <a:xfrm>
            <a:off x="4340225" y="3506788"/>
            <a:ext cx="3538538" cy="287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xmlns:p14="http://schemas.microsoft.com/office/powerpoint/2010/main" xmlns="" id="{9F49D82A-1E28-425B-B8CF-AC94311AB72F}"/>
              </a:ext>
            </a:extLst>
          </p:cNvPr>
          <p:cNvSpPr>
            <a:spLocks noGrp="1"/>
          </p:cNvSpPr>
          <p:nvPr>
            <p:ph sz="quarter" idx="20"/>
          </p:nvPr>
        </p:nvSpPr>
        <p:spPr>
          <a:xfrm>
            <a:off x="7966075" y="3506788"/>
            <a:ext cx="3616325" cy="287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19407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Z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6">
            <a:extLst>
              <a:ext uri="{FF2B5EF4-FFF2-40B4-BE49-F238E27FC236}">
                <a16:creationId xmlns:a16="http://schemas.microsoft.com/office/drawing/2014/main" xmlns:p14="http://schemas.microsoft.com/office/powerpoint/2010/main" xmlns="" id="{FEF8E274-A9A5-414C-9A38-2C70B85B4A76}"/>
              </a:ext>
            </a:extLst>
          </p:cNvPr>
          <p:cNvSpPr>
            <a:spLocks noGrp="1"/>
          </p:cNvSpPr>
          <p:nvPr>
            <p:ph type="ftr" sz="quarter" idx="12"/>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2" name="Content Placeholder 11">
            <a:extLst>
              <a:ext uri="{FF2B5EF4-FFF2-40B4-BE49-F238E27FC236}">
                <a16:creationId xmlns:a16="http://schemas.microsoft.com/office/drawing/2014/main" xmlns:p14="http://schemas.microsoft.com/office/powerpoint/2010/main" xmlns="" id="{2E346702-588E-4F03-9EEB-E703ACD3CA2D}"/>
              </a:ext>
            </a:extLst>
          </p:cNvPr>
          <p:cNvSpPr>
            <a:spLocks noGrp="1"/>
          </p:cNvSpPr>
          <p:nvPr>
            <p:ph sz="quarter" idx="13"/>
          </p:nvPr>
        </p:nvSpPr>
        <p:spPr>
          <a:xfrm>
            <a:off x="609600" y="918583"/>
            <a:ext cx="5421689" cy="24505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a:extLst>
              <a:ext uri="{FF2B5EF4-FFF2-40B4-BE49-F238E27FC236}">
                <a16:creationId xmlns:a16="http://schemas.microsoft.com/office/drawing/2014/main" xmlns:p14="http://schemas.microsoft.com/office/powerpoint/2010/main" xmlns="" id="{EF30A3E4-39ED-4B95-8078-DADA4A648770}"/>
              </a:ext>
            </a:extLst>
          </p:cNvPr>
          <p:cNvSpPr>
            <a:spLocks noGrp="1"/>
          </p:cNvSpPr>
          <p:nvPr>
            <p:ph sz="quarter" idx="14"/>
          </p:nvPr>
        </p:nvSpPr>
        <p:spPr>
          <a:xfrm>
            <a:off x="6169401" y="919162"/>
            <a:ext cx="5412999" cy="2449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xmlns:p14="http://schemas.microsoft.com/office/powerpoint/2010/main" xmlns="" id="{053813AD-733A-4F6A-8177-2E6613C04BF8}"/>
              </a:ext>
            </a:extLst>
          </p:cNvPr>
          <p:cNvSpPr>
            <a:spLocks noGrp="1"/>
          </p:cNvSpPr>
          <p:nvPr>
            <p:ph sz="quarter" idx="15"/>
          </p:nvPr>
        </p:nvSpPr>
        <p:spPr>
          <a:xfrm>
            <a:off x="609600" y="3506788"/>
            <a:ext cx="5421688" cy="2874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a:extLst>
              <a:ext uri="{FF2B5EF4-FFF2-40B4-BE49-F238E27FC236}">
                <a16:creationId xmlns:a16="http://schemas.microsoft.com/office/drawing/2014/main" xmlns:p14="http://schemas.microsoft.com/office/powerpoint/2010/main" xmlns="" id="{FB1B0973-6DD0-4BAA-9E78-D1951C2DC08C}"/>
              </a:ext>
            </a:extLst>
          </p:cNvPr>
          <p:cNvSpPr>
            <a:spLocks noGrp="1"/>
          </p:cNvSpPr>
          <p:nvPr>
            <p:ph sz="quarter" idx="16"/>
          </p:nvPr>
        </p:nvSpPr>
        <p:spPr>
          <a:xfrm>
            <a:off x="6169025" y="3506788"/>
            <a:ext cx="5413375" cy="287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212714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377837" y="914400"/>
            <a:ext cx="7204563"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xmlns:p14="http://schemas.microsoft.com/office/powerpoint/2010/main" xmlns="" id="{548F23CA-9C87-4559-89F8-42A3CC9D03F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Tree>
    <p:custDataLst>
      <p:tags r:id="rId1"/>
    </p:custDataLst>
    <p:extLst>
      <p:ext uri="{BB962C8B-B14F-4D97-AF65-F5344CB8AC3E}">
        <p14:creationId xmlns:p14="http://schemas.microsoft.com/office/powerpoint/2010/main" val="321187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ThirdOne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F58FAB0E-4E3B-4A40-BCA8-03219A34BD9D}"/>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2" name="Content Placeholder 11">
            <a:extLst>
              <a:ext uri="{FF2B5EF4-FFF2-40B4-BE49-F238E27FC236}">
                <a16:creationId xmlns:a16="http://schemas.microsoft.com/office/drawing/2014/main" xmlns:p14="http://schemas.microsoft.com/office/powerpoint/2010/main" xmlns="" id="{A4A39F82-4F84-4F7C-A7E0-574DD4A2D2EF}"/>
              </a:ext>
            </a:extLst>
          </p:cNvPr>
          <p:cNvSpPr>
            <a:spLocks noGrp="1"/>
          </p:cNvSpPr>
          <p:nvPr>
            <p:ph sz="quarter" idx="11"/>
          </p:nvPr>
        </p:nvSpPr>
        <p:spPr>
          <a:xfrm>
            <a:off x="609600" y="914400"/>
            <a:ext cx="7264400"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xmlns:p14="http://schemas.microsoft.com/office/powerpoint/2010/main" xmlns="" id="{A5807AFE-9169-4709-B0F3-68880FE5EBF5}"/>
              </a:ext>
            </a:extLst>
          </p:cNvPr>
          <p:cNvSpPr>
            <a:spLocks noGrp="1"/>
          </p:cNvSpPr>
          <p:nvPr>
            <p:ph sz="quarter" idx="12"/>
          </p:nvPr>
        </p:nvSpPr>
        <p:spPr>
          <a:xfrm>
            <a:off x="8011855" y="914400"/>
            <a:ext cx="3570545"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873863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And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F58FAB0E-4E3B-4A40-BCA8-03219A34BD9D}"/>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1" name="Content Placeholder 10">
            <a:extLst>
              <a:ext uri="{FF2B5EF4-FFF2-40B4-BE49-F238E27FC236}">
                <a16:creationId xmlns:a16="http://schemas.microsoft.com/office/drawing/2014/main" xmlns:p14="http://schemas.microsoft.com/office/powerpoint/2010/main" xmlns="" id="{459E8C1A-0B0D-49C0-B0FA-E7519E73C77C}"/>
              </a:ext>
            </a:extLst>
          </p:cNvPr>
          <p:cNvSpPr>
            <a:spLocks noGrp="1"/>
          </p:cNvSpPr>
          <p:nvPr>
            <p:ph sz="quarter" idx="11"/>
          </p:nvPr>
        </p:nvSpPr>
        <p:spPr>
          <a:xfrm>
            <a:off x="609600" y="914400"/>
            <a:ext cx="7981144"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xmlns:p14="http://schemas.microsoft.com/office/powerpoint/2010/main" xmlns="" id="{F006E961-0735-4D61-9836-6F2D3FB72447}"/>
              </a:ext>
            </a:extLst>
          </p:cNvPr>
          <p:cNvSpPr>
            <a:spLocks noGrp="1"/>
          </p:cNvSpPr>
          <p:nvPr>
            <p:ph sz="quarter" idx="14"/>
          </p:nvPr>
        </p:nvSpPr>
        <p:spPr>
          <a:xfrm>
            <a:off x="8750809" y="914400"/>
            <a:ext cx="2831592"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627748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TextAndTwo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p14="http://schemas.microsoft.com/office/powerpoint/2010/main" xmlns="" id="{0F113682-DB3B-41F9-9E40-9743882FDAB3}"/>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6" name="Footer Placeholder 4">
            <a:extLst>
              <a:ext uri="{FF2B5EF4-FFF2-40B4-BE49-F238E27FC236}">
                <a16:creationId xmlns:a16="http://schemas.microsoft.com/office/drawing/2014/main" xmlns:p14="http://schemas.microsoft.com/office/powerpoint/2010/main" xmlns="" id="{9FA4EACB-49C2-416E-B993-25DB8CB2D458}"/>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2" name="Content Placeholder 11">
            <a:extLst>
              <a:ext uri="{FF2B5EF4-FFF2-40B4-BE49-F238E27FC236}">
                <a16:creationId xmlns:a16="http://schemas.microsoft.com/office/drawing/2014/main" xmlns:p14="http://schemas.microsoft.com/office/powerpoint/2010/main" xmlns="" id="{F9B60763-18B5-48EC-B33D-D7068C9A9941}"/>
              </a:ext>
            </a:extLst>
          </p:cNvPr>
          <p:cNvSpPr>
            <a:spLocks noGrp="1"/>
          </p:cNvSpPr>
          <p:nvPr>
            <p:ph sz="quarter" idx="11"/>
          </p:nvPr>
        </p:nvSpPr>
        <p:spPr>
          <a:xfrm>
            <a:off x="609600" y="914401"/>
            <a:ext cx="10972800" cy="6061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a:extLst>
              <a:ext uri="{FF2B5EF4-FFF2-40B4-BE49-F238E27FC236}">
                <a16:creationId xmlns:a16="http://schemas.microsoft.com/office/drawing/2014/main" xmlns:p14="http://schemas.microsoft.com/office/powerpoint/2010/main" xmlns="" id="{5ECCAB4E-AD7D-4739-B86C-ADAC5395DDD8}"/>
              </a:ext>
            </a:extLst>
          </p:cNvPr>
          <p:cNvSpPr>
            <a:spLocks noGrp="1"/>
          </p:cNvSpPr>
          <p:nvPr>
            <p:ph sz="quarter" idx="12"/>
          </p:nvPr>
        </p:nvSpPr>
        <p:spPr>
          <a:xfrm>
            <a:off x="609600" y="1670050"/>
            <a:ext cx="10972800" cy="228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a:extLst>
              <a:ext uri="{FF2B5EF4-FFF2-40B4-BE49-F238E27FC236}">
                <a16:creationId xmlns:a16="http://schemas.microsoft.com/office/drawing/2014/main" xmlns:p14="http://schemas.microsoft.com/office/powerpoint/2010/main" xmlns="" id="{C85FD018-B5ED-41A7-B9D1-3D7BB3AA188A}"/>
              </a:ext>
            </a:extLst>
          </p:cNvPr>
          <p:cNvSpPr>
            <a:spLocks noGrp="1"/>
          </p:cNvSpPr>
          <p:nvPr>
            <p:ph sz="quarter" idx="13"/>
          </p:nvPr>
        </p:nvSpPr>
        <p:spPr>
          <a:xfrm>
            <a:off x="609600" y="4094924"/>
            <a:ext cx="109728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934883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DoubleTextAnd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p14="http://schemas.microsoft.com/office/powerpoint/2010/main" xmlns="" id="{F6C866F9-C46F-4FAC-BD0F-64A8B64BA1F6}"/>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4">
            <a:extLst>
              <a:ext uri="{FF2B5EF4-FFF2-40B4-BE49-F238E27FC236}">
                <a16:creationId xmlns:a16="http://schemas.microsoft.com/office/drawing/2014/main" xmlns:p14="http://schemas.microsoft.com/office/powerpoint/2010/main" xmlns="" id="{F5717891-C086-478F-80C7-829FA89B5E45}"/>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3" name="Content Placeholder 12">
            <a:extLst>
              <a:ext uri="{FF2B5EF4-FFF2-40B4-BE49-F238E27FC236}">
                <a16:creationId xmlns:a16="http://schemas.microsoft.com/office/drawing/2014/main" xmlns:p14="http://schemas.microsoft.com/office/powerpoint/2010/main" xmlns="" id="{E03BDCEB-7DE3-41AD-8CB7-3DE4D8A0E3F1}"/>
              </a:ext>
            </a:extLst>
          </p:cNvPr>
          <p:cNvSpPr>
            <a:spLocks noGrp="1"/>
          </p:cNvSpPr>
          <p:nvPr>
            <p:ph sz="quarter" idx="11"/>
          </p:nvPr>
        </p:nvSpPr>
        <p:spPr>
          <a:xfrm>
            <a:off x="609600" y="914400"/>
            <a:ext cx="10972800" cy="595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0">
            <a:extLst>
              <a:ext uri="{FF2B5EF4-FFF2-40B4-BE49-F238E27FC236}">
                <a16:creationId xmlns:a16="http://schemas.microsoft.com/office/drawing/2014/main" xmlns:p14="http://schemas.microsoft.com/office/powerpoint/2010/main" xmlns="" id="{C62B7808-8002-4C0D-83F6-9268D0875CA4}"/>
              </a:ext>
            </a:extLst>
          </p:cNvPr>
          <p:cNvSpPr>
            <a:spLocks noGrp="1"/>
          </p:cNvSpPr>
          <p:nvPr>
            <p:ph sz="quarter" idx="12"/>
          </p:nvPr>
        </p:nvSpPr>
        <p:spPr>
          <a:xfrm>
            <a:off x="609600" y="1681163"/>
            <a:ext cx="10972800" cy="19052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2">
            <a:extLst>
              <a:ext uri="{FF2B5EF4-FFF2-40B4-BE49-F238E27FC236}">
                <a16:creationId xmlns:a16="http://schemas.microsoft.com/office/drawing/2014/main" xmlns:p14="http://schemas.microsoft.com/office/powerpoint/2010/main" xmlns="" id="{261C5819-0F16-4F70-B5C1-8018B6FE3D95}"/>
              </a:ext>
            </a:extLst>
          </p:cNvPr>
          <p:cNvSpPr>
            <a:spLocks noGrp="1"/>
          </p:cNvSpPr>
          <p:nvPr>
            <p:ph sz="quarter" idx="13"/>
          </p:nvPr>
        </p:nvSpPr>
        <p:spPr>
          <a:xfrm>
            <a:off x="609600" y="3744151"/>
            <a:ext cx="10972800" cy="594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4">
            <a:extLst>
              <a:ext uri="{FF2B5EF4-FFF2-40B4-BE49-F238E27FC236}">
                <a16:creationId xmlns:a16="http://schemas.microsoft.com/office/drawing/2014/main" xmlns:p14="http://schemas.microsoft.com/office/powerpoint/2010/main" xmlns="" id="{F91C310B-1E1B-489D-BE58-5A26F49ACBC8}"/>
              </a:ext>
            </a:extLst>
          </p:cNvPr>
          <p:cNvSpPr>
            <a:spLocks noGrp="1"/>
          </p:cNvSpPr>
          <p:nvPr>
            <p:ph sz="quarter" idx="14"/>
          </p:nvPr>
        </p:nvSpPr>
        <p:spPr>
          <a:xfrm>
            <a:off x="609600" y="4483730"/>
            <a:ext cx="10972800" cy="18980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989003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HalfHalf">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p14="http://schemas.microsoft.com/office/powerpoint/2010/main" xmlns="" id="{81E00445-D9A2-4DE6-9028-E5C6963BD15C}"/>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690CD7B5-1413-4504-818E-42D4BAAF2CD8}"/>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5" name="Content Placeholder 14">
            <a:extLst>
              <a:ext uri="{FF2B5EF4-FFF2-40B4-BE49-F238E27FC236}">
                <a16:creationId xmlns:a16="http://schemas.microsoft.com/office/drawing/2014/main" xmlns:p14="http://schemas.microsoft.com/office/powerpoint/2010/main" xmlns="" id="{24EBDB0D-B085-4510-8561-DD5222D13F40}"/>
              </a:ext>
            </a:extLst>
          </p:cNvPr>
          <p:cNvSpPr>
            <a:spLocks noGrp="1"/>
          </p:cNvSpPr>
          <p:nvPr>
            <p:ph sz="quarter" idx="11"/>
          </p:nvPr>
        </p:nvSpPr>
        <p:spPr>
          <a:xfrm>
            <a:off x="609600" y="914399"/>
            <a:ext cx="10972800" cy="2674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xmlns:p14="http://schemas.microsoft.com/office/powerpoint/2010/main" xmlns="" id="{F1A5B1A8-ACF7-44A1-92DB-AE8378552D9F}"/>
              </a:ext>
            </a:extLst>
          </p:cNvPr>
          <p:cNvSpPr>
            <a:spLocks noGrp="1"/>
          </p:cNvSpPr>
          <p:nvPr>
            <p:ph sz="quarter" idx="12"/>
          </p:nvPr>
        </p:nvSpPr>
        <p:spPr>
          <a:xfrm>
            <a:off x="609600" y="3702622"/>
            <a:ext cx="10972800" cy="2679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14757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ThreeThir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p14="http://schemas.microsoft.com/office/powerpoint/2010/main" xmlns="" id="{77182B34-166A-48D1-B388-A2DD16484A09}"/>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4">
            <a:extLst>
              <a:ext uri="{FF2B5EF4-FFF2-40B4-BE49-F238E27FC236}">
                <a16:creationId xmlns:a16="http://schemas.microsoft.com/office/drawing/2014/main" xmlns:p14="http://schemas.microsoft.com/office/powerpoint/2010/main" xmlns="" id="{0CC7F86C-CCF9-4A61-8C8E-920BE2046849}"/>
              </a:ext>
            </a:extLst>
          </p:cNvPr>
          <p:cNvSpPr>
            <a:spLocks noGrp="1"/>
          </p:cNvSpPr>
          <p:nvPr>
            <p:ph type="ftr" sz="quarter" idx="12"/>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1" name="Content Placeholder 10">
            <a:extLst>
              <a:ext uri="{FF2B5EF4-FFF2-40B4-BE49-F238E27FC236}">
                <a16:creationId xmlns:a16="http://schemas.microsoft.com/office/drawing/2014/main" xmlns:p14="http://schemas.microsoft.com/office/powerpoint/2010/main" xmlns="" id="{54681421-1C2B-4972-8A91-5D2D5F512DE9}"/>
              </a:ext>
            </a:extLst>
          </p:cNvPr>
          <p:cNvSpPr>
            <a:spLocks noGrp="1"/>
          </p:cNvSpPr>
          <p:nvPr>
            <p:ph sz="quarter" idx="13"/>
          </p:nvPr>
        </p:nvSpPr>
        <p:spPr>
          <a:xfrm>
            <a:off x="609600" y="922908"/>
            <a:ext cx="10972800" cy="1737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a:extLst>
              <a:ext uri="{FF2B5EF4-FFF2-40B4-BE49-F238E27FC236}">
                <a16:creationId xmlns:a16="http://schemas.microsoft.com/office/drawing/2014/main" xmlns:p14="http://schemas.microsoft.com/office/powerpoint/2010/main" xmlns="" id="{19D7906B-E895-427A-A8F5-57E31ACBDC91}"/>
              </a:ext>
            </a:extLst>
          </p:cNvPr>
          <p:cNvSpPr>
            <a:spLocks noGrp="1"/>
          </p:cNvSpPr>
          <p:nvPr>
            <p:ph sz="quarter" idx="14"/>
          </p:nvPr>
        </p:nvSpPr>
        <p:spPr>
          <a:xfrm>
            <a:off x="609600" y="2770632"/>
            <a:ext cx="10972800" cy="1737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xmlns:p14="http://schemas.microsoft.com/office/powerpoint/2010/main" xmlns="" id="{1E18F22C-42FD-4648-ADBC-39FDD715FFF6}"/>
              </a:ext>
            </a:extLst>
          </p:cNvPr>
          <p:cNvSpPr>
            <a:spLocks noGrp="1"/>
          </p:cNvSpPr>
          <p:nvPr>
            <p:ph sz="quarter" idx="15"/>
          </p:nvPr>
        </p:nvSpPr>
        <p:spPr>
          <a:xfrm>
            <a:off x="609600" y="4635056"/>
            <a:ext cx="10972800" cy="1737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739460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FourQuarter">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p14="http://schemas.microsoft.com/office/powerpoint/2010/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4">
            <a:extLst>
              <a:ext uri="{FF2B5EF4-FFF2-40B4-BE49-F238E27FC236}">
                <a16:creationId xmlns:a16="http://schemas.microsoft.com/office/drawing/2014/main" xmlns:p14="http://schemas.microsoft.com/office/powerpoint/2010/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4" name="Content Placeholder 3">
            <a:extLst>
              <a:ext uri="{FF2B5EF4-FFF2-40B4-BE49-F238E27FC236}">
                <a16:creationId xmlns:a16="http://schemas.microsoft.com/office/drawing/2014/main" xmlns:p14="http://schemas.microsoft.com/office/powerpoint/2010/main" xmlns="" id="{DE4E6B00-792F-49BE-8FF6-D49384268034}"/>
              </a:ext>
            </a:extLst>
          </p:cNvPr>
          <p:cNvSpPr>
            <a:spLocks noGrp="1"/>
          </p:cNvSpPr>
          <p:nvPr>
            <p:ph sz="quarter" idx="14"/>
          </p:nvPr>
        </p:nvSpPr>
        <p:spPr>
          <a:xfrm>
            <a:off x="609600" y="914400"/>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xmlns:p14="http://schemas.microsoft.com/office/powerpoint/2010/main" xmlns="" id="{77EF4169-2F64-476B-8F0C-43510F30C78F}"/>
              </a:ext>
            </a:extLst>
          </p:cNvPr>
          <p:cNvSpPr>
            <a:spLocks noGrp="1"/>
          </p:cNvSpPr>
          <p:nvPr>
            <p:ph sz="quarter" idx="15"/>
          </p:nvPr>
        </p:nvSpPr>
        <p:spPr>
          <a:xfrm>
            <a:off x="609600" y="2322767"/>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xmlns:p14="http://schemas.microsoft.com/office/powerpoint/2010/main" xmlns="" id="{BA65D799-E8A0-439D-9734-6C7C59C9A668}"/>
              </a:ext>
            </a:extLst>
          </p:cNvPr>
          <p:cNvSpPr>
            <a:spLocks noGrp="1"/>
          </p:cNvSpPr>
          <p:nvPr>
            <p:ph sz="quarter" idx="16"/>
          </p:nvPr>
        </p:nvSpPr>
        <p:spPr>
          <a:xfrm>
            <a:off x="609600" y="3730371"/>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xmlns:p14="http://schemas.microsoft.com/office/powerpoint/2010/main" xmlns="" id="{416CBAB3-EED4-4258-9876-66DD07DCD980}"/>
              </a:ext>
            </a:extLst>
          </p:cNvPr>
          <p:cNvSpPr>
            <a:spLocks noGrp="1"/>
          </p:cNvSpPr>
          <p:nvPr>
            <p:ph sz="quarter" idx="17"/>
          </p:nvPr>
        </p:nvSpPr>
        <p:spPr>
          <a:xfrm>
            <a:off x="609600" y="5120386"/>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123804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lang="en-US" dirty="0"/>
              <a:t>Click to edit Master title style</a:t>
            </a:r>
          </a:p>
        </p:txBody>
      </p:sp>
      <p:sp>
        <p:nvSpPr>
          <p:cNvPr id="8" name="TextBox 7">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220D0FA5-0FE7-4E63-8184-468E1E542227}"/>
              </a:ext>
            </a:extLst>
          </p:cNvPr>
          <p:cNvSpPr txBox="1"/>
          <p:nvPr userDrawn="1"/>
        </p:nvSpPr>
        <p:spPr>
          <a:xfrm>
            <a:off x="10031883" y="6530269"/>
            <a:ext cx="2335608" cy="210979"/>
          </a:xfrm>
          <a:prstGeom prst="rect">
            <a:avLst/>
          </a:prstGeom>
          <a:noFill/>
        </p:spPr>
        <p:txBody>
          <a:bodyPr wrap="square" lIns="0" tIns="0" rIns="0" bIns="0" rtlCol="0">
            <a:noAutofit/>
          </a:bodyPr>
          <a:lstStyle/>
          <a:p>
            <a:pPr algn="l">
              <a:lnSpc>
                <a:spcPct val="90000"/>
              </a:lnSpc>
            </a:pPr>
            <a:r>
              <a:rPr lang="en-US" sz="700" dirty="0">
                <a:solidFill>
                  <a:schemeClr val="bg1"/>
                </a:solidFill>
              </a:rPr>
              <a:t>© 2019</a:t>
            </a:r>
            <a:r>
              <a:rPr lang="en-US" sz="700" baseline="0" dirty="0">
                <a:solidFill>
                  <a:schemeClr val="bg1"/>
                </a:solidFill>
              </a:rPr>
              <a:t> VMware Inc. All rights reserved.</a:t>
            </a:r>
            <a:endParaRPr lang="en-US" sz="700" dirty="0">
              <a:solidFill>
                <a:schemeClr val="bg1"/>
              </a:solidFill>
            </a:endParaRPr>
          </a:p>
        </p:txBody>
      </p:sp>
      <p:pic>
        <p:nvPicPr>
          <p:cNvPr id="10" name="Picture 4" descr="C:\Users\jmaltese\AppData\Local\Temp\6\SNAGHTML1ac7bba0.PNG">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3E92330F-F74F-4FC0-A158-D8A6B4F52B6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B999E0C6-A3AD-45C1-8074-C40C2E8DABB5}"/>
              </a:ext>
              <a:ext uri="{C183D7F6-B498-43B3-948B-1728B52AA6E4}">
                <adec:decorative xmlns:adec="http://schemas.microsoft.com/office/drawing/2017/decorative" xmlns:p14="http://schemas.microsoft.com/office/powerpoint/2010/main" xmlns:a14="http://schemas.microsoft.com/office/drawing/2010/main" xmlns:a16="http://schemas.microsoft.com/office/drawing/2014/main"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2DF976D8-14AA-4404-9DEB-5D56025CBE9B}"/>
                </a:ext>
                <a:ext uri="{C183D7F6-B498-43B3-948B-1728B52AA6E4}">
                  <adec:decorative xmlns:adec="http://schemas.microsoft.com/office/drawing/2017/decorative" xmlns:p14="http://schemas.microsoft.com/office/powerpoint/2010/main" xmlns:a14="http://schemas.microsoft.com/office/drawing/2010/main" xmlns:a16="http://schemas.microsoft.com/office/drawing/2014/main"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02B193DB-01D8-40AF-B55A-6248DB98127F}"/>
                </a:ext>
                <a:ext uri="{C183D7F6-B498-43B3-948B-1728B52AA6E4}">
                  <adec:decorative xmlns:adec="http://schemas.microsoft.com/office/drawing/2017/decorative" xmlns:p14="http://schemas.microsoft.com/office/powerpoint/2010/main" xmlns:a14="http://schemas.microsoft.com/office/drawing/2010/main" xmlns:a16="http://schemas.microsoft.com/office/drawing/2014/main"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Tree>
    <p:custDataLst>
      <p:tags r:id="rId1"/>
    </p:custDataLst>
    <p:extLst>
      <p:ext uri="{BB962C8B-B14F-4D97-AF65-F5344CB8AC3E}">
        <p14:creationId xmlns:p14="http://schemas.microsoft.com/office/powerpoint/2010/main" val="889196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p14="http://schemas.microsoft.com/office/powerpoint/2010/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4">
            <a:extLst>
              <a:ext uri="{FF2B5EF4-FFF2-40B4-BE49-F238E27FC236}">
                <a16:creationId xmlns:a16="http://schemas.microsoft.com/office/drawing/2014/main" xmlns:p14="http://schemas.microsoft.com/office/powerpoint/2010/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4" name="Content Placeholder 3">
            <a:extLst>
              <a:ext uri="{FF2B5EF4-FFF2-40B4-BE49-F238E27FC236}">
                <a16:creationId xmlns:a16="http://schemas.microsoft.com/office/drawing/2014/main" xmlns:p14="http://schemas.microsoft.com/office/powerpoint/2010/main" xmlns="" id="{CF2E4B06-25AF-457F-B679-291337716B14}"/>
              </a:ext>
            </a:extLst>
          </p:cNvPr>
          <p:cNvSpPr>
            <a:spLocks noGrp="1"/>
          </p:cNvSpPr>
          <p:nvPr>
            <p:ph sz="quarter" idx="14"/>
          </p:nvPr>
        </p:nvSpPr>
        <p:spPr>
          <a:xfrm>
            <a:off x="609600" y="914400"/>
            <a:ext cx="10972800" cy="17647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xmlns:p14="http://schemas.microsoft.com/office/powerpoint/2010/main" xmlns="" id="{E6091F57-CD45-4EFB-9930-8D47B12D4AD8}"/>
              </a:ext>
            </a:extLst>
          </p:cNvPr>
          <p:cNvSpPr>
            <a:spLocks noGrp="1"/>
          </p:cNvSpPr>
          <p:nvPr>
            <p:ph sz="quarter" idx="15"/>
          </p:nvPr>
        </p:nvSpPr>
        <p:spPr>
          <a:xfrm>
            <a:off x="609600" y="2788920"/>
            <a:ext cx="1097280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814692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scriptionWithFourZo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p14="http://schemas.microsoft.com/office/powerpoint/2010/main" xmlns="" id="{898019B4-5AAA-456E-A9DD-12ED4799FC86}"/>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4">
            <a:extLst>
              <a:ext uri="{FF2B5EF4-FFF2-40B4-BE49-F238E27FC236}">
                <a16:creationId xmlns:a16="http://schemas.microsoft.com/office/drawing/2014/main" xmlns:p14="http://schemas.microsoft.com/office/powerpoint/2010/main" xmlns="" id="{4DD94C64-0C87-480D-B2D7-3FE6DC333606}"/>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3" name="Content Placeholder 12">
            <a:extLst>
              <a:ext uri="{FF2B5EF4-FFF2-40B4-BE49-F238E27FC236}">
                <a16:creationId xmlns:a16="http://schemas.microsoft.com/office/drawing/2014/main" xmlns:p14="http://schemas.microsoft.com/office/powerpoint/2010/main" xmlns="" id="{9D412ED3-656C-487F-BC98-51A477296576}"/>
              </a:ext>
            </a:extLst>
          </p:cNvPr>
          <p:cNvSpPr>
            <a:spLocks noGrp="1"/>
          </p:cNvSpPr>
          <p:nvPr>
            <p:ph sz="quarter" idx="11"/>
          </p:nvPr>
        </p:nvSpPr>
        <p:spPr>
          <a:xfrm>
            <a:off x="609600" y="923544"/>
            <a:ext cx="10972800" cy="60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a:extLst>
              <a:ext uri="{FF2B5EF4-FFF2-40B4-BE49-F238E27FC236}">
                <a16:creationId xmlns:a16="http://schemas.microsoft.com/office/drawing/2014/main" xmlns:p14="http://schemas.microsoft.com/office/powerpoint/2010/main" xmlns="" id="{78984C72-A26A-41BE-B6E1-303B687E911E}"/>
              </a:ext>
            </a:extLst>
          </p:cNvPr>
          <p:cNvSpPr>
            <a:spLocks noGrp="1"/>
          </p:cNvSpPr>
          <p:nvPr>
            <p:ph sz="quarter" idx="12"/>
          </p:nvPr>
        </p:nvSpPr>
        <p:spPr>
          <a:xfrm>
            <a:off x="609600" y="1664208"/>
            <a:ext cx="5417472" cy="230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a:extLst>
              <a:ext uri="{FF2B5EF4-FFF2-40B4-BE49-F238E27FC236}">
                <a16:creationId xmlns:a16="http://schemas.microsoft.com/office/drawing/2014/main" xmlns:p14="http://schemas.microsoft.com/office/powerpoint/2010/main" xmlns="" id="{CD865366-0962-4AF8-9FBF-B657D8EEA79D}"/>
              </a:ext>
            </a:extLst>
          </p:cNvPr>
          <p:cNvSpPr>
            <a:spLocks noGrp="1"/>
          </p:cNvSpPr>
          <p:nvPr>
            <p:ph sz="quarter" idx="13"/>
          </p:nvPr>
        </p:nvSpPr>
        <p:spPr>
          <a:xfrm>
            <a:off x="6164928" y="1664208"/>
            <a:ext cx="5417472" cy="230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xmlns:p14="http://schemas.microsoft.com/office/powerpoint/2010/main" xmlns="" id="{03D454DF-6CCB-4FD8-B865-EE170768B696}"/>
              </a:ext>
            </a:extLst>
          </p:cNvPr>
          <p:cNvSpPr>
            <a:spLocks noGrp="1"/>
          </p:cNvSpPr>
          <p:nvPr>
            <p:ph sz="quarter" idx="14"/>
          </p:nvPr>
        </p:nvSpPr>
        <p:spPr>
          <a:xfrm>
            <a:off x="609600" y="4087368"/>
            <a:ext cx="5418138" cy="230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3">
            <a:extLst>
              <a:ext uri="{FF2B5EF4-FFF2-40B4-BE49-F238E27FC236}">
                <a16:creationId xmlns:a16="http://schemas.microsoft.com/office/drawing/2014/main" xmlns:p14="http://schemas.microsoft.com/office/powerpoint/2010/main" xmlns="" id="{62D6DFB4-A536-44A9-A8AF-D5824D7B025B}"/>
              </a:ext>
            </a:extLst>
          </p:cNvPr>
          <p:cNvSpPr>
            <a:spLocks noGrp="1"/>
          </p:cNvSpPr>
          <p:nvPr>
            <p:ph sz="quarter" idx="15"/>
          </p:nvPr>
        </p:nvSpPr>
        <p:spPr>
          <a:xfrm>
            <a:off x="6167026" y="4088093"/>
            <a:ext cx="5422392" cy="230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883931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4="http://schemas.microsoft.com/office/powerpoint/2010/main" xmlns="" id="{6CA78923-D2E2-4677-A54B-37B7C98B947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xmlns:p14="http://schemas.microsoft.com/office/powerpoint/2010/main" xmlns="" id="{5B8AA77A-6A9C-4C61-BBA0-0DBA6EEFE20D}"/>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6" name="Content Placeholder 5">
            <a:extLst>
              <a:ext uri="{FF2B5EF4-FFF2-40B4-BE49-F238E27FC236}">
                <a16:creationId xmlns:a16="http://schemas.microsoft.com/office/drawing/2014/main" xmlns:p14="http://schemas.microsoft.com/office/powerpoint/2010/main" xmlns="" id="{A3D9C313-9D74-4417-9CE5-3067F940B13A}"/>
              </a:ext>
            </a:extLst>
          </p:cNvPr>
          <p:cNvSpPr>
            <a:spLocks noGrp="1"/>
          </p:cNvSpPr>
          <p:nvPr>
            <p:ph sz="quarter" idx="12"/>
          </p:nvPr>
        </p:nvSpPr>
        <p:spPr>
          <a:xfrm>
            <a:off x="609600" y="914400"/>
            <a:ext cx="10972800" cy="5467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4522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4="http://schemas.microsoft.com/office/powerpoint/2010/main" xmlns="" id="{9C817BBE-13CB-4E43-8281-B3F1E3EFF8CF}"/>
              </a:ext>
            </a:extLst>
          </p:cNvPr>
          <p:cNvSpPr>
            <a:spLocks noGrp="1"/>
          </p:cNvSpPr>
          <p:nvPr>
            <p:ph type="title"/>
          </p:nvPr>
        </p:nvSpPr>
        <p:spPr/>
        <p:txBody>
          <a:bodyPr anchor="ctr" anchorCtr="0"/>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6">
            <a:extLst>
              <a:ext uri="{FF2B5EF4-FFF2-40B4-BE49-F238E27FC236}">
                <a16:creationId xmlns:a16="http://schemas.microsoft.com/office/drawing/2014/main" xmlns:p14="http://schemas.microsoft.com/office/powerpoint/2010/main" xmlns="" id="{D2F82163-5CBA-48E5-A22D-C030D5928FF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4" name="Content Placeholder 3">
            <a:extLst>
              <a:ext uri="{FF2B5EF4-FFF2-40B4-BE49-F238E27FC236}">
                <a16:creationId xmlns:a16="http://schemas.microsoft.com/office/drawing/2014/main" xmlns:p14="http://schemas.microsoft.com/office/powerpoint/2010/main" xmlns="" id="{B924104D-00F9-4719-866F-5EE42F625519}"/>
              </a:ext>
            </a:extLst>
          </p:cNvPr>
          <p:cNvSpPr>
            <a:spLocks noGrp="1"/>
          </p:cNvSpPr>
          <p:nvPr>
            <p:ph sz="quarter" idx="11"/>
          </p:nvPr>
        </p:nvSpPr>
        <p:spPr>
          <a:xfrm>
            <a:off x="609600" y="914400"/>
            <a:ext cx="10972800"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97061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lvl="0"/>
            <a:r>
              <a:rPr lang="en-US" dirty="0"/>
              <a:t>Click to edit Master text styles</a:t>
            </a:r>
          </a:p>
        </p:txBody>
      </p:sp>
      <p:sp>
        <p:nvSpPr>
          <p:cNvPr id="7" name="Footer Placeholder 6">
            <a:extLst>
              <a:ext uri="{FF2B5EF4-FFF2-40B4-BE49-F238E27FC236}">
                <a16:creationId xmlns:a16="http://schemas.microsoft.com/office/drawing/2014/main" xmlns:p14="http://schemas.microsoft.com/office/powerpoint/2010/main" xmlns="" id="{3A98C190-4135-4A36-B60A-704147DB0E03}"/>
              </a:ext>
            </a:extLst>
          </p:cNvPr>
          <p:cNvSpPr>
            <a:spLocks noGrp="1"/>
          </p:cNvSpPr>
          <p:nvPr>
            <p:ph type="ftr" sz="quarter" idx="11"/>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8" name="Content Placeholder 7">
            <a:extLst>
              <a:ext uri="{FF2B5EF4-FFF2-40B4-BE49-F238E27FC236}">
                <a16:creationId xmlns:a16="http://schemas.microsoft.com/office/drawing/2014/main" xmlns:p14="http://schemas.microsoft.com/office/powerpoint/2010/main" xmlns="" id="{7BED48D6-5E08-4BBE-A22B-926F5CAE8633}"/>
              </a:ext>
            </a:extLst>
          </p:cNvPr>
          <p:cNvSpPr>
            <a:spLocks noGrp="1"/>
          </p:cNvSpPr>
          <p:nvPr>
            <p:ph sz="quarter" idx="12"/>
          </p:nvPr>
        </p:nvSpPr>
        <p:spPr>
          <a:xfrm>
            <a:off x="609600" y="1582738"/>
            <a:ext cx="10972800" cy="4799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869110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Content_Anima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lvl="0"/>
            <a:r>
              <a:rPr lang="en-US" dirty="0"/>
              <a:t>Click to edit Master text styles</a:t>
            </a:r>
          </a:p>
        </p:txBody>
      </p:sp>
      <p:sp>
        <p:nvSpPr>
          <p:cNvPr id="7" name="Footer Placeholder 6">
            <a:extLst>
              <a:ext uri="{FF2B5EF4-FFF2-40B4-BE49-F238E27FC236}">
                <a16:creationId xmlns:a16="http://schemas.microsoft.com/office/drawing/2014/main" xmlns:p14="http://schemas.microsoft.com/office/powerpoint/2010/main" xmlns="" id="{3A98C190-4135-4A36-B60A-704147DB0E03}"/>
              </a:ext>
            </a:extLst>
          </p:cNvPr>
          <p:cNvSpPr>
            <a:spLocks noGrp="1"/>
          </p:cNvSpPr>
          <p:nvPr>
            <p:ph type="ftr" sz="quarter" idx="11"/>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8" name="Content Placeholder 7">
            <a:extLst>
              <a:ext uri="{FF2B5EF4-FFF2-40B4-BE49-F238E27FC236}">
                <a16:creationId xmlns:a16="http://schemas.microsoft.com/office/drawing/2014/main" xmlns:p14="http://schemas.microsoft.com/office/powerpoint/2010/main" xmlns="" id="{7BED48D6-5E08-4BBE-A22B-926F5CAE8633}"/>
              </a:ext>
            </a:extLst>
          </p:cNvPr>
          <p:cNvSpPr>
            <a:spLocks noGrp="1"/>
          </p:cNvSpPr>
          <p:nvPr>
            <p:ph sz="quarter" idx="12"/>
          </p:nvPr>
        </p:nvSpPr>
        <p:spPr>
          <a:xfrm>
            <a:off x="609600" y="1582738"/>
            <a:ext cx="10972800" cy="4799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Graphic 4">
            <a:extLst>
              <a:ext uri="{FF2B5EF4-FFF2-40B4-BE49-F238E27FC236}">
                <a16:creationId xmlns:a16="http://schemas.microsoft.com/office/drawing/2014/main" xmlns:p14="http://schemas.microsoft.com/office/powerpoint/2010/main" xmlns="" id="{EC70DB90-F2D2-427E-A924-7587BC92BC19}"/>
              </a:ext>
            </a:extLst>
          </p:cNvPr>
          <p:cNvSpPr/>
          <p:nvPr userDrawn="1"/>
        </p:nvSpPr>
        <p:spPr>
          <a:xfrm>
            <a:off x="11707653" y="6387734"/>
            <a:ext cx="371010" cy="371010"/>
          </a:xfrm>
          <a:custGeom>
            <a:avLst/>
            <a:gdLst>
              <a:gd name="connsiteX0" fmla="*/ 185505 w 371010"/>
              <a:gd name="connsiteY0" fmla="*/ 0 h 371010"/>
              <a:gd name="connsiteX1" fmla="*/ 0 w 371010"/>
              <a:gd name="connsiteY1" fmla="*/ 185505 h 371010"/>
              <a:gd name="connsiteX2" fmla="*/ 185505 w 371010"/>
              <a:gd name="connsiteY2" fmla="*/ 371011 h 371010"/>
              <a:gd name="connsiteX3" fmla="*/ 371011 w 371010"/>
              <a:gd name="connsiteY3" fmla="*/ 185505 h 371010"/>
              <a:gd name="connsiteX4" fmla="*/ 185505 w 371010"/>
              <a:gd name="connsiteY4" fmla="*/ 0 h 371010"/>
              <a:gd name="connsiteX5" fmla="*/ 272050 w 371010"/>
              <a:gd name="connsiteY5" fmla="*/ 203458 h 371010"/>
              <a:gd name="connsiteX6" fmla="*/ 140401 w 371010"/>
              <a:gd name="connsiteY6" fmla="*/ 279006 h 371010"/>
              <a:gd name="connsiteX7" fmla="*/ 113697 w 371010"/>
              <a:gd name="connsiteY7" fmla="*/ 263298 h 371010"/>
              <a:gd name="connsiteX8" fmla="*/ 113697 w 371010"/>
              <a:gd name="connsiteY8" fmla="*/ 107713 h 371010"/>
              <a:gd name="connsiteX9" fmla="*/ 140401 w 371010"/>
              <a:gd name="connsiteY9" fmla="*/ 92005 h 371010"/>
              <a:gd name="connsiteX10" fmla="*/ 272050 w 371010"/>
              <a:gd name="connsiteY10" fmla="*/ 172041 h 371010"/>
              <a:gd name="connsiteX11" fmla="*/ 272050 w 371010"/>
              <a:gd name="connsiteY11" fmla="*/ 203458 h 37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010" h="371010">
                <a:moveTo>
                  <a:pt x="185505" y="0"/>
                </a:moveTo>
                <a:cubicBezTo>
                  <a:pt x="83029" y="0"/>
                  <a:pt x="0" y="83029"/>
                  <a:pt x="0" y="185505"/>
                </a:cubicBezTo>
                <a:cubicBezTo>
                  <a:pt x="0" y="287982"/>
                  <a:pt x="83029" y="371011"/>
                  <a:pt x="185505" y="371011"/>
                </a:cubicBezTo>
                <a:cubicBezTo>
                  <a:pt x="287982" y="371011"/>
                  <a:pt x="371011" y="287982"/>
                  <a:pt x="371011" y="185505"/>
                </a:cubicBezTo>
                <a:cubicBezTo>
                  <a:pt x="371011" y="83029"/>
                  <a:pt x="287982" y="0"/>
                  <a:pt x="185505" y="0"/>
                </a:cubicBezTo>
                <a:close/>
                <a:moveTo>
                  <a:pt x="272050" y="203458"/>
                </a:moveTo>
                <a:lnTo>
                  <a:pt x="140401" y="279006"/>
                </a:lnTo>
                <a:cubicBezTo>
                  <a:pt x="128582" y="285589"/>
                  <a:pt x="113697" y="277136"/>
                  <a:pt x="113697" y="263298"/>
                </a:cubicBezTo>
                <a:lnTo>
                  <a:pt x="113697" y="107713"/>
                </a:lnTo>
                <a:cubicBezTo>
                  <a:pt x="113697" y="93950"/>
                  <a:pt x="128507" y="85422"/>
                  <a:pt x="140401" y="92005"/>
                </a:cubicBezTo>
                <a:lnTo>
                  <a:pt x="272050" y="172041"/>
                </a:lnTo>
                <a:cubicBezTo>
                  <a:pt x="284317" y="178923"/>
                  <a:pt x="284317" y="196651"/>
                  <a:pt x="272050" y="203458"/>
                </a:cubicBezTo>
                <a:close/>
              </a:path>
            </a:pathLst>
          </a:custGeom>
          <a:solidFill>
            <a:schemeClr val="accent1"/>
          </a:solidFill>
          <a:ln w="744" cap="flat">
            <a:noFill/>
            <a:prstDash val="solid"/>
            <a:miter/>
          </a:ln>
        </p:spPr>
        <p:txBody>
          <a:bodyPr rtlCol="0" anchor="ctr"/>
          <a:lstStyle/>
          <a:p>
            <a:endParaRPr lang="en-GB"/>
          </a:p>
        </p:txBody>
      </p:sp>
    </p:spTree>
    <p:custDataLst>
      <p:tags r:id="rId1"/>
    </p:custDataLst>
    <p:extLst>
      <p:ext uri="{BB962C8B-B14F-4D97-AF65-F5344CB8AC3E}">
        <p14:creationId xmlns:p14="http://schemas.microsoft.com/office/powerpoint/2010/main" val="3384031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40A1BD94-730B-4E88-AB87-7EC608A844C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1" name="Content Placeholder 10">
            <a:extLst>
              <a:ext uri="{FF2B5EF4-FFF2-40B4-BE49-F238E27FC236}">
                <a16:creationId xmlns:a16="http://schemas.microsoft.com/office/drawing/2014/main" xmlns:p14="http://schemas.microsoft.com/office/powerpoint/2010/main" xmlns="" id="{03C94062-1286-4C6A-8575-A88C141666A3}"/>
              </a:ext>
            </a:extLst>
          </p:cNvPr>
          <p:cNvSpPr>
            <a:spLocks noGrp="1"/>
          </p:cNvSpPr>
          <p:nvPr>
            <p:ph sz="quarter" idx="11"/>
          </p:nvPr>
        </p:nvSpPr>
        <p:spPr>
          <a:xfrm>
            <a:off x="609600" y="914400"/>
            <a:ext cx="5414963"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xmlns:p14="http://schemas.microsoft.com/office/powerpoint/2010/main" xmlns="" id="{4E9B68EA-4A98-4398-BBF4-205E456744B4}"/>
              </a:ext>
            </a:extLst>
          </p:cNvPr>
          <p:cNvSpPr>
            <a:spLocks noGrp="1"/>
          </p:cNvSpPr>
          <p:nvPr>
            <p:ph sz="quarter" idx="12"/>
          </p:nvPr>
        </p:nvSpPr>
        <p:spPr>
          <a:xfrm>
            <a:off x="6162675" y="914400"/>
            <a:ext cx="5419725"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056268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amp;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40A1BD94-730B-4E88-AB87-7EC608A844C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6" name="Content Placeholder 2"/>
          <p:cNvSpPr>
            <a:spLocks noGrp="1"/>
          </p:cNvSpPr>
          <p:nvPr>
            <p:ph idx="11" hasCustomPrompt="1"/>
          </p:nvPr>
        </p:nvSpPr>
        <p:spPr>
          <a:xfrm>
            <a:off x="609600" y="914400"/>
            <a:ext cx="10972800" cy="587830"/>
          </a:xfrm>
          <a:prstGeom prst="rect">
            <a:avLst/>
          </a:prstGeom>
        </p:spPr>
        <p:txBody>
          <a:bodyPr>
            <a:noAutofit/>
          </a:bodyPr>
          <a:lstStyle/>
          <a:p>
            <a:pPr lvl="0"/>
            <a:r>
              <a:rPr lang="en-US" dirty="0"/>
              <a:t>Click to edit Master text styles</a:t>
            </a:r>
          </a:p>
        </p:txBody>
      </p:sp>
      <p:sp>
        <p:nvSpPr>
          <p:cNvPr id="16" name="Content Placeholder 15">
            <a:extLst>
              <a:ext uri="{FF2B5EF4-FFF2-40B4-BE49-F238E27FC236}">
                <a16:creationId xmlns:a16="http://schemas.microsoft.com/office/drawing/2014/main" xmlns:p14="http://schemas.microsoft.com/office/powerpoint/2010/main" xmlns="" id="{32859F83-E3E3-4345-83AB-12C9183F59E8}"/>
              </a:ext>
            </a:extLst>
          </p:cNvPr>
          <p:cNvSpPr>
            <a:spLocks noGrp="1"/>
          </p:cNvSpPr>
          <p:nvPr>
            <p:ph sz="quarter" idx="12"/>
          </p:nvPr>
        </p:nvSpPr>
        <p:spPr>
          <a:xfrm>
            <a:off x="609600" y="1687513"/>
            <a:ext cx="5407025" cy="4694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xmlns:p14="http://schemas.microsoft.com/office/powerpoint/2010/main" xmlns="" id="{4A9AFF7D-D413-42E0-86B9-4049720DFF42}"/>
              </a:ext>
            </a:extLst>
          </p:cNvPr>
          <p:cNvSpPr>
            <a:spLocks noGrp="1"/>
          </p:cNvSpPr>
          <p:nvPr>
            <p:ph sz="quarter" idx="13"/>
          </p:nvPr>
        </p:nvSpPr>
        <p:spPr>
          <a:xfrm>
            <a:off x="6180524" y="1687513"/>
            <a:ext cx="5401872" cy="4694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147639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6" name="Footer Placeholder 5">
            <a:extLst>
              <a:ext uri="{FF2B5EF4-FFF2-40B4-BE49-F238E27FC236}">
                <a16:creationId xmlns:a16="http://schemas.microsoft.com/office/drawing/2014/main" xmlns:p14="http://schemas.microsoft.com/office/powerpoint/2010/main" xmlns="" id="{5CFB6980-3CA4-4D02-A538-B650413C5B6E}"/>
              </a:ext>
            </a:extLst>
          </p:cNvPr>
          <p:cNvSpPr>
            <a:spLocks noGrp="1"/>
          </p:cNvSpPr>
          <p:nvPr>
            <p:ph type="ftr" sz="quarter" idx="11"/>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4" name="Content Placeholder 13">
            <a:extLst>
              <a:ext uri="{FF2B5EF4-FFF2-40B4-BE49-F238E27FC236}">
                <a16:creationId xmlns:a16="http://schemas.microsoft.com/office/drawing/2014/main" xmlns:p14="http://schemas.microsoft.com/office/powerpoint/2010/main" xmlns="" id="{FE1A6142-64E7-4352-A1A3-F600DC870167}"/>
              </a:ext>
            </a:extLst>
          </p:cNvPr>
          <p:cNvSpPr>
            <a:spLocks noGrp="1"/>
          </p:cNvSpPr>
          <p:nvPr>
            <p:ph sz="quarter" idx="12"/>
          </p:nvPr>
        </p:nvSpPr>
        <p:spPr>
          <a:xfrm>
            <a:off x="609599" y="914400"/>
            <a:ext cx="3592883"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xmlns:p14="http://schemas.microsoft.com/office/powerpoint/2010/main" xmlns="" id="{F82B646F-90D1-4F9B-B639-A9DB2B375764}"/>
              </a:ext>
            </a:extLst>
          </p:cNvPr>
          <p:cNvSpPr>
            <a:spLocks noGrp="1"/>
          </p:cNvSpPr>
          <p:nvPr>
            <p:ph sz="quarter" idx="13"/>
          </p:nvPr>
        </p:nvSpPr>
        <p:spPr>
          <a:xfrm>
            <a:off x="4340225" y="914400"/>
            <a:ext cx="3540125" cy="5467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a:extLst>
              <a:ext uri="{FF2B5EF4-FFF2-40B4-BE49-F238E27FC236}">
                <a16:creationId xmlns:a16="http://schemas.microsoft.com/office/drawing/2014/main" xmlns:p14="http://schemas.microsoft.com/office/powerpoint/2010/main" xmlns="" id="{ABC63A76-DFF4-4EAF-8DF3-9C8F57105027}"/>
              </a:ext>
            </a:extLst>
          </p:cNvPr>
          <p:cNvSpPr>
            <a:spLocks noGrp="1"/>
          </p:cNvSpPr>
          <p:nvPr>
            <p:ph sz="quarter" idx="14"/>
          </p:nvPr>
        </p:nvSpPr>
        <p:spPr>
          <a:xfrm>
            <a:off x="8018463" y="914400"/>
            <a:ext cx="3563937" cy="5478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260556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30200"/>
            <a:ext cx="10972800" cy="355600"/>
          </a:xfrm>
          <a:prstGeom prst="rect">
            <a:avLst/>
          </a:prstGeom>
        </p:spPr>
        <p:txBody>
          <a:bodyPr vert="horz" lIns="0" tIns="0" rIns="0" bIns="0" rtlCol="0" anchor="ctr" anchorCtr="0">
            <a:noAutofit/>
          </a:bodyPr>
          <a:lstStyle/>
          <a:p>
            <a:r>
              <a:rPr lang="en-US" dirty="0"/>
              <a:t>Click to edit Master title style</a:t>
            </a:r>
          </a:p>
        </p:txBody>
      </p:sp>
      <p:grpSp>
        <p:nvGrpSpPr>
          <p:cNvPr id="10" name="Group 9">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C172C06D-1803-4C35-8D70-DF9CE41F4A81}"/>
              </a:ext>
            </a:extLst>
          </p:cNvPr>
          <p:cNvGrpSpPr/>
          <p:nvPr userDrawn="1"/>
        </p:nvGrpSpPr>
        <p:grpSpPr bwMode="black">
          <a:xfrm>
            <a:off x="617878" y="6446044"/>
            <a:ext cx="1099793" cy="173355"/>
            <a:chOff x="-84138" y="5622925"/>
            <a:chExt cx="4330701" cy="682626"/>
          </a:xfrm>
        </p:grpSpPr>
        <p:sp>
          <p:nvSpPr>
            <p:cNvPr id="11" name="Freeform 6">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8306ADC8-842E-40E5-B464-274C206DC740}"/>
                </a:ext>
              </a:extLst>
            </p:cNvPr>
            <p:cNvSpPr>
              <a:spLocks/>
            </p:cNvSpPr>
            <p:nvPr userDrawn="1"/>
          </p:nvSpPr>
          <p:spPr bwMode="black">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2" name="Freeform 7">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F7629DED-7E51-4D04-A3DA-0948F7C0FC28}"/>
                </a:ext>
              </a:extLst>
            </p:cNvPr>
            <p:cNvSpPr>
              <a:spLocks/>
            </p:cNvSpPr>
            <p:nvPr userDrawn="1"/>
          </p:nvSpPr>
          <p:spPr bwMode="black">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3" name="Freeform 8">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8A899963-025E-474B-8372-FD0BE405DD57}"/>
                </a:ext>
              </a:extLst>
            </p:cNvPr>
            <p:cNvSpPr>
              <a:spLocks noEditPoints="1"/>
            </p:cNvSpPr>
            <p:nvPr userDrawn="1"/>
          </p:nvSpPr>
          <p:spPr bwMode="black">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4" name="Freeform 9">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F8A5C80C-D11D-4411-BBF4-7C4829D0129D}"/>
                </a:ext>
              </a:extLst>
            </p:cNvPr>
            <p:cNvSpPr>
              <a:spLocks noEditPoints="1"/>
            </p:cNvSpPr>
            <p:nvPr userDrawn="1"/>
          </p:nvSpPr>
          <p:spPr bwMode="black">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5" name="Freeform 10">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D59175B6-1C26-46D5-8425-7C21ADF9AFE2}"/>
                </a:ext>
              </a:extLst>
            </p:cNvPr>
            <p:cNvSpPr>
              <a:spLocks/>
            </p:cNvSpPr>
            <p:nvPr userDrawn="1"/>
          </p:nvSpPr>
          <p:spPr bwMode="black">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6" name="Freeform 11">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17C1EC96-57C2-4D48-A569-67D9D2B9F287}"/>
                </a:ext>
              </a:extLst>
            </p:cNvPr>
            <p:cNvSpPr>
              <a:spLocks noEditPoints="1"/>
            </p:cNvSpPr>
            <p:nvPr userDrawn="1"/>
          </p:nvSpPr>
          <p:spPr bwMode="black">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9" name="Freeform 12">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26644959-1D9B-4B11-815B-938665DB0544}"/>
                </a:ext>
              </a:extLst>
            </p:cNvPr>
            <p:cNvSpPr>
              <a:spLocks noEditPoints="1"/>
            </p:cNvSpPr>
            <p:nvPr userDrawn="1"/>
          </p:nvSpPr>
          <p:spPr bwMode="black">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grpSp>
      <p:sp>
        <p:nvSpPr>
          <p:cNvPr id="23" name="TextBox 22">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922B5E2F-27D2-4ADB-A717-421A85D9158A}"/>
              </a:ext>
            </a:extLst>
          </p:cNvPr>
          <p:cNvSpPr txBox="1"/>
          <p:nvPr userDrawn="1"/>
        </p:nvSpPr>
        <p:spPr>
          <a:xfrm>
            <a:off x="2117556" y="6510278"/>
            <a:ext cx="1965493" cy="150871"/>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800" dirty="0">
                <a:solidFill>
                  <a:schemeClr val="tx1"/>
                </a:solidFill>
                <a:latin typeface="+mj-lt"/>
              </a:rPr>
              <a:t>© </a:t>
            </a:r>
            <a:r>
              <a:rPr lang="is-IS" sz="800" dirty="0">
                <a:solidFill>
                  <a:schemeClr val="tx1"/>
                </a:solidFill>
                <a:latin typeface="+mj-lt"/>
              </a:rPr>
              <a:t>2022 </a:t>
            </a:r>
            <a:r>
              <a:rPr lang="en-US" sz="800" dirty="0">
                <a:solidFill>
                  <a:schemeClr val="tx1"/>
                </a:solidFill>
                <a:latin typeface="+mj-lt"/>
              </a:rPr>
              <a:t>VMware, Inc.</a:t>
            </a:r>
          </a:p>
          <a:p>
            <a:pPr>
              <a:lnSpc>
                <a:spcPct val="90000"/>
              </a:lnSpc>
            </a:pPr>
            <a:endParaRPr lang="en-US" sz="800" dirty="0">
              <a:solidFill>
                <a:schemeClr val="tx1"/>
              </a:solidFill>
              <a:latin typeface="+mj-lt"/>
            </a:endParaRPr>
          </a:p>
        </p:txBody>
      </p:sp>
      <p:sp>
        <p:nvSpPr>
          <p:cNvPr id="17" name="Footer Placeholder 4">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BD7F4BC5-315C-4E61-8376-A7B09E8D9DAB}"/>
              </a:ext>
            </a:extLst>
          </p:cNvPr>
          <p:cNvSpPr>
            <a:spLocks noGrp="1"/>
          </p:cNvSpPr>
          <p:nvPr>
            <p:ph type="ftr" sz="quarter" idx="3"/>
          </p:nvPr>
        </p:nvSpPr>
        <p:spPr>
          <a:xfrm>
            <a:off x="3327662" y="6464899"/>
            <a:ext cx="8254738" cy="301661"/>
          </a:xfrm>
          <a:prstGeom prst="rect">
            <a:avLst/>
          </a:prstGeom>
        </p:spPr>
        <p:txBody>
          <a:bodyPr/>
          <a:lstStyle>
            <a:lvl1pPr algn="r">
              <a:defRPr sz="800"/>
            </a:lvl1pPr>
          </a:lstStyle>
          <a:p>
            <a:pPr>
              <a:lnSpc>
                <a:spcPct val="90000"/>
              </a:lnSpc>
            </a:pPr>
            <a:r>
              <a:rPr lang="en-US" dirty="0"/>
              <a:t>{</a:t>
            </a:r>
            <a:r>
              <a:rPr lang="en-US" dirty="0" err="1"/>
              <a:t>CoverPage</a:t>
            </a:r>
            <a:r>
              <a:rPr lang="en-US" dirty="0"/>
              <a:t>-Title}</a:t>
            </a:r>
            <a:r>
              <a:rPr lang="en-US" altLang="en-US" dirty="0"/>
              <a:t>      </a:t>
            </a:r>
            <a:r>
              <a:rPr lang="en-US" altLang="en-US" b="1" dirty="0"/>
              <a:t>|</a:t>
            </a:r>
            <a:r>
              <a:rPr lang="en-US" altLang="en-US" dirty="0"/>
              <a:t>     </a:t>
            </a:r>
            <a:r>
              <a:rPr lang="en-US" dirty="0"/>
              <a:t>{Module-#} - {Slide-#Module}</a:t>
            </a:r>
          </a:p>
        </p:txBody>
      </p:sp>
      <p:sp>
        <p:nvSpPr>
          <p:cNvPr id="4" name="Text Placeholder 3">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B62C14BA-62A4-47F1-B37F-627F80BCE6F0}"/>
              </a:ext>
            </a:extLst>
          </p:cNvPr>
          <p:cNvSpPr>
            <a:spLocks noGrp="1"/>
          </p:cNvSpPr>
          <p:nvPr>
            <p:ph type="body" idx="1"/>
          </p:nvPr>
        </p:nvSpPr>
        <p:spPr>
          <a:xfrm>
            <a:off x="609600" y="911224"/>
            <a:ext cx="10972800" cy="547052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 name="Gradient-colored box">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C63D99CF-4352-408F-8FF3-57D51A0D131F}"/>
              </a:ext>
              <a:ext uri="{C183D7F6-B498-43B3-948B-1728B52AA6E4}">
                <adec:decorative xmlns:adec="http://schemas.microsoft.com/office/drawing/2017/decorative" xmlns:p15="http://schemas.microsoft.com/office/powerpoint/2012/main" xmlns:p14="http://schemas.microsoft.com/office/powerpoint/2010/main" xmlns:a14="http://schemas.microsoft.com/office/drawing/2010/main" xmlns:a16="http://schemas.microsoft.com/office/drawing/2014/main" xmlns="" val="1"/>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p:blipFill>
        <p:spPr>
          <a:xfrm>
            <a:off x="-1" y="6766560"/>
            <a:ext cx="12188825" cy="95224"/>
          </a:xfrm>
          <a:prstGeom prst="rect">
            <a:avLst/>
          </a:prstGeom>
        </p:spPr>
      </p:pic>
    </p:spTree>
    <p:custDataLst>
      <p:tags r:id="rId23"/>
    </p:custDataLst>
    <p:extLst>
      <p:ext uri="{BB962C8B-B14F-4D97-AF65-F5344CB8AC3E}">
        <p14:creationId xmlns:p14="http://schemas.microsoft.com/office/powerpoint/2010/main" val="2841782731"/>
      </p:ext>
    </p:extLst>
  </p:cSld>
  <p:clrMap bg1="lt1" tx1="dk1" bg2="lt2" tx2="dk2" accent1="accent1" accent2="accent2" accent3="accent3" accent4="accent4" accent5="accent5" accent6="accent6" hlink="hlink" folHlink="folHlink"/>
  <p:sldLayoutIdLst>
    <p:sldLayoutId id="2147483686" r:id="rId1"/>
    <p:sldLayoutId id="2147483689" r:id="rId2"/>
    <p:sldLayoutId id="2147483718" r:id="rId3"/>
    <p:sldLayoutId id="2147483714" r:id="rId4"/>
    <p:sldLayoutId id="2147483705" r:id="rId5"/>
    <p:sldLayoutId id="2147483720" r:id="rId6"/>
    <p:sldLayoutId id="2147483690" r:id="rId7"/>
    <p:sldLayoutId id="2147483707" r:id="rId8"/>
    <p:sldLayoutId id="2147483702" r:id="rId9"/>
    <p:sldLayoutId id="2147483703" r:id="rId10"/>
    <p:sldLayoutId id="2147483704" r:id="rId11"/>
    <p:sldLayoutId id="2147483719" r:id="rId12"/>
    <p:sldLayoutId id="2147483700" r:id="rId13"/>
    <p:sldLayoutId id="2147483715" r:id="rId14"/>
    <p:sldLayoutId id="2147483708" r:id="rId15"/>
    <p:sldLayoutId id="2147483709" r:id="rId16"/>
    <p:sldLayoutId id="2147483710" r:id="rId17"/>
    <p:sldLayoutId id="2147483711" r:id="rId18"/>
    <p:sldLayoutId id="2147483712" r:id="rId19"/>
    <p:sldLayoutId id="2147483716" r:id="rId20"/>
    <p:sldLayoutId id="2147483713" r:id="rId21"/>
  </p:sldLayoutIdLst>
  <p:hf hdr="0" ftr="0" dt="0"/>
  <p:txStyles>
    <p:titleStyle>
      <a:lvl1pPr algn="l" defTabSz="914400" rtl="0" eaLnBrk="1" latinLnBrk="0" hangingPunct="1">
        <a:lnSpc>
          <a:spcPts val="2400"/>
        </a:lnSpc>
        <a:spcBef>
          <a:spcPct val="0"/>
        </a:spcBef>
        <a:buNone/>
        <a:defRPr sz="2200" b="0" kern="1200" baseline="0">
          <a:solidFill>
            <a:srgbClr val="003D79"/>
          </a:solidFill>
          <a:latin typeface="+mj-lt"/>
          <a:ea typeface="+mj-ea"/>
          <a:cs typeface="+mj-cs"/>
        </a:defRPr>
      </a:lvl1pPr>
    </p:titleStyle>
    <p:bodyStyle>
      <a:lvl1pPr marL="292100" indent="-292100" algn="l" defTabSz="914400" rtl="0" eaLnBrk="1" latinLnBrk="0" hangingPunct="1">
        <a:lnSpc>
          <a:spcPts val="2000"/>
        </a:lnSpc>
        <a:spcBef>
          <a:spcPts val="1200"/>
        </a:spcBef>
        <a:buClrTx/>
        <a:buSzPct val="90000"/>
        <a:buFontTx/>
        <a:buNone/>
        <a:defRPr sz="1800" kern="1200" baseline="0">
          <a:solidFill>
            <a:schemeClr val="tx2"/>
          </a:solidFill>
          <a:latin typeface="Metropolis" panose="00000500000000000000" pitchFamily="2" charset="0"/>
          <a:ea typeface="+mn-ea"/>
          <a:cs typeface="+mn-cs"/>
        </a:defRPr>
      </a:lvl1pPr>
      <a:lvl2pPr marL="569913" indent="-277813" algn="l" defTabSz="914400" rtl="0" eaLnBrk="1" latinLnBrk="0" hangingPunct="1">
        <a:lnSpc>
          <a:spcPts val="2000"/>
        </a:lnSpc>
        <a:spcBef>
          <a:spcPts val="1200"/>
        </a:spcBef>
        <a:buClrTx/>
        <a:buSzPct val="100000"/>
        <a:buFont typeface="Arial" panose="020B0604020202020204" pitchFamily="34" charset="0"/>
        <a:buChar char="•"/>
        <a:defRPr sz="1800" kern="1200" baseline="0">
          <a:solidFill>
            <a:schemeClr val="tx2"/>
          </a:solidFill>
          <a:latin typeface="Metropolis" panose="00000500000000000000" pitchFamily="2" charset="0"/>
          <a:ea typeface="+mn-ea"/>
          <a:cs typeface="+mn-cs"/>
        </a:defRPr>
      </a:lvl2pPr>
      <a:lvl3pPr marL="862013" indent="-292100" algn="l" defTabSz="914400" rtl="0" eaLnBrk="1" latinLnBrk="0" hangingPunct="1">
        <a:lnSpc>
          <a:spcPts val="2000"/>
        </a:lnSpc>
        <a:spcBef>
          <a:spcPts val="1200"/>
        </a:spcBef>
        <a:buClr>
          <a:schemeClr val="tx2"/>
        </a:buClr>
        <a:buSzPct val="100000"/>
        <a:buFont typeface="Arial" panose="020B0604020202020204" pitchFamily="34" charset="0"/>
        <a:buChar char="–"/>
        <a:defRPr sz="1800" kern="1200" baseline="0">
          <a:solidFill>
            <a:schemeClr val="tx2"/>
          </a:solidFill>
          <a:latin typeface="Metropolis" panose="00000500000000000000" pitchFamily="2" charset="0"/>
          <a:ea typeface="+mn-ea"/>
          <a:cs typeface="+mn-cs"/>
        </a:defRPr>
      </a:lvl3pPr>
      <a:lvl4pPr marL="1139825" indent="-277813" algn="l" defTabSz="914400" rtl="0" eaLnBrk="1" latinLnBrk="0" hangingPunct="1">
        <a:lnSpc>
          <a:spcPts val="2000"/>
        </a:lnSpc>
        <a:spcBef>
          <a:spcPts val="1200"/>
        </a:spcBef>
        <a:buClr>
          <a:schemeClr val="tx2"/>
        </a:buClr>
        <a:buSzPct val="100000"/>
        <a:buFont typeface="Arial" panose="020B0604020202020204" pitchFamily="34" charset="0"/>
        <a:buChar char="•"/>
        <a:defRPr sz="1800" kern="1200">
          <a:solidFill>
            <a:schemeClr val="tx2"/>
          </a:solidFill>
          <a:latin typeface="Metropolis" panose="00000500000000000000" pitchFamily="2" charset="0"/>
          <a:ea typeface="+mn-ea"/>
          <a:cs typeface="+mn-cs"/>
        </a:defRPr>
      </a:lvl4pPr>
      <a:lvl5pPr marL="1431925" indent="-292100" algn="l" defTabSz="857250" rtl="0" eaLnBrk="1" latinLnBrk="0" hangingPunct="1">
        <a:lnSpc>
          <a:spcPts val="2000"/>
        </a:lnSpc>
        <a:spcBef>
          <a:spcPts val="1200"/>
        </a:spcBef>
        <a:buClr>
          <a:schemeClr val="tx2"/>
        </a:buClr>
        <a:buSzPct val="100000"/>
        <a:buFont typeface="Arial" panose="020B0604020202020204" pitchFamily="34" charset="0"/>
        <a:buChar char="–"/>
        <a:defRPr sz="1800" kern="1200" baseline="0">
          <a:solidFill>
            <a:schemeClr val="tx2"/>
          </a:solidFill>
          <a:latin typeface="Metropolis" panose="00000500000000000000" pitchFamily="2" charset="0"/>
          <a:ea typeface="+mn-ea"/>
          <a:cs typeface="+mn-cs"/>
        </a:defRPr>
      </a:lvl5pPr>
      <a:lvl6pPr marL="901700" indent="0" algn="l" defTabSz="914400" rtl="0" eaLnBrk="1" latinLnBrk="0" hangingPunct="1">
        <a:lnSpc>
          <a:spcPct val="90000"/>
        </a:lnSpc>
        <a:spcBef>
          <a:spcPts val="600"/>
        </a:spcBef>
        <a:buClr>
          <a:schemeClr val="tx2"/>
        </a:buClr>
        <a:buSzPct val="90000"/>
        <a:buFont typeface="Arial" panose="020B0604020202020204" pitchFamily="34" charset="0"/>
        <a:buNone/>
        <a:defRPr sz="1400" kern="1200">
          <a:solidFill>
            <a:schemeClr val="tx2"/>
          </a:solidFill>
          <a:latin typeface="+mn-lt"/>
          <a:ea typeface="+mn-ea"/>
          <a:cs typeface="+mn-cs"/>
        </a:defRPr>
      </a:lvl6pPr>
      <a:lvl7pPr marL="1709738" indent="-277813" algn="l" defTabSz="914400" rtl="0" eaLnBrk="1" latinLnBrk="0" hangingPunct="1">
        <a:lnSpc>
          <a:spcPct val="90000"/>
        </a:lnSpc>
        <a:spcBef>
          <a:spcPts val="1200"/>
        </a:spcBef>
        <a:buClrTx/>
        <a:buSzPct val="100000"/>
        <a:buFont typeface="Arial" panose="020B0604020202020204" pitchFamily="34" charset="0"/>
        <a:buChar char="•"/>
        <a:defRPr sz="2000" kern="1200">
          <a:solidFill>
            <a:schemeClr val="tx2"/>
          </a:solidFill>
          <a:latin typeface="+mn-lt"/>
          <a:ea typeface="+mn-ea"/>
          <a:cs typeface="+mn-cs"/>
        </a:defRPr>
      </a:lvl7pPr>
      <a:lvl8pPr marL="1874520" indent="-182880" algn="l" defTabSz="914400" rtl="0" eaLnBrk="1" latinLnBrk="0" hangingPunct="1">
        <a:lnSpc>
          <a:spcPct val="90000"/>
        </a:lnSpc>
        <a:spcBef>
          <a:spcPts val="600"/>
        </a:spcBef>
        <a:buClrTx/>
        <a:buSzPct val="90000"/>
        <a:buFont typeface="Calibri" panose="020F0502020204030204" pitchFamily="34" charset="0"/>
        <a:buChar char="–"/>
        <a:defRPr sz="1400" kern="1200">
          <a:solidFill>
            <a:schemeClr val="tx2"/>
          </a:solidFill>
          <a:latin typeface="+mn-lt"/>
          <a:ea typeface="+mn-ea"/>
          <a:cs typeface="+mn-cs"/>
        </a:defRPr>
      </a:lvl8pPr>
      <a:lvl9pPr marL="2103120" indent="-182880" algn="l" defTabSz="914400" rtl="0" eaLnBrk="1" latinLnBrk="0" hangingPunct="1">
        <a:lnSpc>
          <a:spcPct val="90000"/>
        </a:lnSpc>
        <a:spcBef>
          <a:spcPts val="600"/>
        </a:spcBef>
        <a:buClrTx/>
        <a:buSzPct val="90000"/>
        <a:buFont typeface="Arial" panose="020B0604020202020204"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p14="http://schemas.microsoft.com/office/powerpoint/2010/main" xmlns:adec="http://schemas.microsoft.com/office/drawing/2017/decorative" xmlns:a14="http://schemas.microsoft.com/office/drawing/2010/main" xmlns:a16="http://schemas.microsoft.com/office/drawing/2014/main" xmlns="">
        <p15:guide id="1" orient="horz" pos="4020" userDrawn="1">
          <p15:clr>
            <a:srgbClr val="F26B43"/>
          </p15:clr>
        </p15:guide>
        <p15:guide id="2" orient="horz" pos="576" userDrawn="1">
          <p15:clr>
            <a:srgbClr val="F26B43"/>
          </p15:clr>
        </p15:guide>
        <p15:guide id="3" pos="3840" userDrawn="1">
          <p15:clr>
            <a:srgbClr val="F26B43"/>
          </p15:clr>
        </p15:guide>
        <p15:guide id="4" pos="384" userDrawn="1">
          <p15:clr>
            <a:srgbClr val="F26B43"/>
          </p15:clr>
        </p15:guide>
        <p15:guide id="5" pos="7296"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10.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9.xml"/><Relationship Id="rId6" Type="http://schemas.openxmlformats.org/officeDocument/2006/relationships/image" Target="../media/image6.jpg"/><Relationship Id="rId5" Type="http://schemas.openxmlformats.org/officeDocument/2006/relationships/notesSlide" Target="../notesSlides/notesSlide8.xml"/><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30.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3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3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3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0.xml"/><Relationship Id="rId1" Type="http://schemas.openxmlformats.org/officeDocument/2006/relationships/tags" Target="../tags/tag35.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36.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xml"/><Relationship Id="rId1" Type="http://schemas.openxmlformats.org/officeDocument/2006/relationships/tags" Target="../tags/tag3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xml"/><Relationship Id="rId1" Type="http://schemas.openxmlformats.org/officeDocument/2006/relationships/tags" Target="../tags/tag38.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39.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40.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ags" Target="../tags/tag41.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tags" Target="../tags/tag43.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44.xml"/><Relationship Id="rId6" Type="http://schemas.openxmlformats.org/officeDocument/2006/relationships/image" Target="../media/image17.jpg"/><Relationship Id="rId5" Type="http://schemas.openxmlformats.org/officeDocument/2006/relationships/notesSlide" Target="../notesSlides/notesSlide31.xml"/><Relationship Id="rId4"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0.xml"/><Relationship Id="rId1" Type="http://schemas.openxmlformats.org/officeDocument/2006/relationships/tags" Target="../tags/tag45.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0.xml"/><Relationship Id="rId1" Type="http://schemas.openxmlformats.org/officeDocument/2006/relationships/tags" Target="../tags/tag46.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0.xml"/><Relationship Id="rId1" Type="http://schemas.openxmlformats.org/officeDocument/2006/relationships/tags" Target="../tags/tag4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0.xml"/><Relationship Id="rId1" Type="http://schemas.openxmlformats.org/officeDocument/2006/relationships/tags" Target="../tags/tag49.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xml"/><Relationship Id="rId1" Type="http://schemas.openxmlformats.org/officeDocument/2006/relationships/tags" Target="../tags/tag50.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xml"/><Relationship Id="rId1" Type="http://schemas.openxmlformats.org/officeDocument/2006/relationships/tags" Target="../tags/tag51.xml"/><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tags" Target="../tags/tag52.xml"/><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xml"/><Relationship Id="rId1" Type="http://schemas.openxmlformats.org/officeDocument/2006/relationships/tags" Target="../tags/tag53.xml"/><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54.xml"/><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7.xml"/><Relationship Id="rId1" Type="http://schemas.openxmlformats.org/officeDocument/2006/relationships/tags" Target="../tags/tag56.xml"/><Relationship Id="rId4" Type="http://schemas.openxmlformats.org/officeDocument/2006/relationships/image" Target="../media/image26.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57.xml"/><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0.xml"/><Relationship Id="rId1" Type="http://schemas.openxmlformats.org/officeDocument/2006/relationships/tags" Target="../tags/tag5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59.xml"/><Relationship Id="rId4" Type="http://schemas.openxmlformats.org/officeDocument/2006/relationships/image" Target="../media/image28.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60.xml"/><Relationship Id="rId4" Type="http://schemas.openxmlformats.org/officeDocument/2006/relationships/image" Target="../media/image29.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tags" Target="../tags/tag61.xml"/><Relationship Id="rId4" Type="http://schemas.openxmlformats.org/officeDocument/2006/relationships/image" Target="../media/image30.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xml"/><Relationship Id="rId1" Type="http://schemas.openxmlformats.org/officeDocument/2006/relationships/tags" Target="../tags/tag62.xml"/><Relationship Id="rId4" Type="http://schemas.openxmlformats.org/officeDocument/2006/relationships/image" Target="../media/image31.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tags" Target="../tags/tag63.xml"/><Relationship Id="rId4" Type="http://schemas.openxmlformats.org/officeDocument/2006/relationships/image" Target="../media/image32.png"/></Relationships>
</file>

<file path=ppt/slides/_rels/slide65.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64.xml"/><Relationship Id="rId6" Type="http://schemas.openxmlformats.org/officeDocument/2006/relationships/image" Target="../media/image33.jpg"/><Relationship Id="rId5" Type="http://schemas.openxmlformats.org/officeDocument/2006/relationships/notesSlide" Target="../notesSlides/notesSlide59.xml"/><Relationship Id="rId4"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65.xml"/><Relationship Id="rId6" Type="http://schemas.openxmlformats.org/officeDocument/2006/relationships/image" Target="../media/image34.jpg"/><Relationship Id="rId5" Type="http://schemas.openxmlformats.org/officeDocument/2006/relationships/notesSlide" Target="../notesSlides/notesSlide60.xml"/><Relationship Id="rId4"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66.xml"/><Relationship Id="rId6" Type="http://schemas.openxmlformats.org/officeDocument/2006/relationships/image" Target="../media/image35.jpg"/><Relationship Id="rId5" Type="http://schemas.openxmlformats.org/officeDocument/2006/relationships/notesSlide" Target="../notesSlides/notesSlide61.xml"/><Relationship Id="rId4"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video" Target="../media/media6.mp4"/><Relationship Id="rId2" Type="http://schemas.microsoft.com/office/2007/relationships/media" Target="../media/media6.mp4"/><Relationship Id="rId1" Type="http://schemas.openxmlformats.org/officeDocument/2006/relationships/tags" Target="../tags/tag67.xml"/><Relationship Id="rId6" Type="http://schemas.openxmlformats.org/officeDocument/2006/relationships/image" Target="../media/image36.jpg"/><Relationship Id="rId5" Type="http://schemas.openxmlformats.org/officeDocument/2006/relationships/notesSlide" Target="../notesSlides/notesSlide62.xml"/><Relationship Id="rId4"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0.xml"/><Relationship Id="rId1" Type="http://schemas.openxmlformats.org/officeDocument/2006/relationships/tags" Target="../tags/tag6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26.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xml"/><Relationship Id="rId1" Type="http://schemas.openxmlformats.org/officeDocument/2006/relationships/tags" Target="../tags/tag69.xml"/><Relationship Id="rId4" Type="http://schemas.openxmlformats.org/officeDocument/2006/relationships/image" Target="../media/image37.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2.xml"/><Relationship Id="rId1" Type="http://schemas.openxmlformats.org/officeDocument/2006/relationships/tags" Target="../tags/tag70.xml"/><Relationship Id="rId4" Type="http://schemas.openxmlformats.org/officeDocument/2006/relationships/image" Target="../media/image38.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ags" Target="../tags/tag72.xml"/><Relationship Id="rId4" Type="http://schemas.openxmlformats.org/officeDocument/2006/relationships/image" Target="../media/image39.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73.xml"/><Relationship Id="rId4" Type="http://schemas.openxmlformats.org/officeDocument/2006/relationships/image" Target="../media/image40.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5.xml"/><Relationship Id="rId1" Type="http://schemas.openxmlformats.org/officeDocument/2006/relationships/tags" Target="../tags/tag74.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5.xml"/><Relationship Id="rId1" Type="http://schemas.openxmlformats.org/officeDocument/2006/relationships/tags" Target="../tags/tag75.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27.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ags" Target="../tags/tag76.xml"/><Relationship Id="rId4" Type="http://schemas.openxmlformats.org/officeDocument/2006/relationships/image" Target="../media/image42.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2.xml"/><Relationship Id="rId1" Type="http://schemas.openxmlformats.org/officeDocument/2006/relationships/tags" Target="../tags/tag77.xml"/><Relationship Id="rId4" Type="http://schemas.openxmlformats.org/officeDocument/2006/relationships/image" Target="../media/image4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tags" Target="../tags/tag79.xml"/><Relationship Id="rId4" Type="http://schemas.openxmlformats.org/officeDocument/2006/relationships/image" Target="../media/image44.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7.xml"/><Relationship Id="rId1" Type="http://schemas.openxmlformats.org/officeDocument/2006/relationships/tags" Target="../tags/tag80.xml"/><Relationship Id="rId4" Type="http://schemas.openxmlformats.org/officeDocument/2006/relationships/image" Target="../media/image45.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81.xml"/><Relationship Id="rId4" Type="http://schemas.openxmlformats.org/officeDocument/2006/relationships/image" Target="../media/image46.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7.xml"/><Relationship Id="rId1" Type="http://schemas.openxmlformats.org/officeDocument/2006/relationships/tags" Target="../tags/tag8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28.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5.xml"/><Relationship Id="rId1" Type="http://schemas.openxmlformats.org/officeDocument/2006/relationships/tags" Target="../tags/tag83.xml"/><Relationship Id="rId4" Type="http://schemas.openxmlformats.org/officeDocument/2006/relationships/image" Target="../media/image47.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5.xml"/><Relationship Id="rId1" Type="http://schemas.openxmlformats.org/officeDocument/2006/relationships/tags" Target="../tags/tag84.xml"/><Relationship Id="rId4" Type="http://schemas.openxmlformats.org/officeDocument/2006/relationships/image" Target="../media/image48.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5.xml"/><Relationship Id="rId1" Type="http://schemas.openxmlformats.org/officeDocument/2006/relationships/tags" Target="../tags/tag85.xml"/><Relationship Id="rId4" Type="http://schemas.openxmlformats.org/officeDocument/2006/relationships/image" Target="../media/image49.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5.xml"/><Relationship Id="rId1" Type="http://schemas.openxmlformats.org/officeDocument/2006/relationships/tags" Target="../tags/tag86.xml"/><Relationship Id="rId4" Type="http://schemas.openxmlformats.org/officeDocument/2006/relationships/image" Target="../media/image50.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5.xml"/><Relationship Id="rId1" Type="http://schemas.openxmlformats.org/officeDocument/2006/relationships/tags" Target="../tags/tag87.xml"/><Relationship Id="rId4" Type="http://schemas.openxmlformats.org/officeDocument/2006/relationships/image" Target="../media/image51.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5.xml"/><Relationship Id="rId1" Type="http://schemas.openxmlformats.org/officeDocument/2006/relationships/tags" Target="../tags/tag88.xml"/><Relationship Id="rId4" Type="http://schemas.openxmlformats.org/officeDocument/2006/relationships/image" Target="../media/image52.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name="TitleSlide">
    <p:spTree>
      <p:nvGrpSpPr>
        <p:cNvPr id="1" name=""/>
        <p:cNvGrpSpPr/>
        <p:nvPr/>
      </p:nvGrpSpPr>
      <p:grpSpPr>
        <a:xfrm>
          <a:off x="0" y="0"/>
          <a:ext cx="0" cy="0"/>
          <a:chOff x="0" y="0"/>
          <a:chExt cx="0" cy="0"/>
        </a:xfrm>
      </p:grpSpPr>
      <p:grpSp>
        <p:nvGrpSpPr>
          <p:cNvPr id="28" name="parallelogram graphics">
            <a:extLst>
              <a:ext uri="{FF2B5EF4-FFF2-40B4-BE49-F238E27FC236}">
                <a16:creationId xmlns:a16="http://schemas.microsoft.com/office/drawing/2014/main" xmlns="" id="{C3DD2351-D1CA-47A3-8487-FA7F85ED06C0}"/>
              </a:ext>
              <a:ext uri="{C183D7F6-B498-43B3-948B-1728B52AA6E4}">
                <adec:decorative xmlns:adec="http://schemas.microsoft.com/office/drawing/2017/decorative" xmlns="" val="1"/>
              </a:ext>
            </a:extLst>
          </p:cNvPr>
          <p:cNvGrpSpPr/>
          <p:nvPr userDrawn="1"/>
        </p:nvGrpSpPr>
        <p:grpSpPr>
          <a:xfrm>
            <a:off x="-1488217" y="1084671"/>
            <a:ext cx="9623529" cy="5494609"/>
            <a:chOff x="-1488217" y="1084671"/>
            <a:chExt cx="9623529" cy="5494609"/>
          </a:xfrm>
        </p:grpSpPr>
      </p:grpSp>
      <p:sp>
        <p:nvSpPr>
          <p:cNvPr id="16" name="Title 1">
            <a:extLst>
              <a:ext uri="{FF2B5EF4-FFF2-40B4-BE49-F238E27FC236}">
                <a16:creationId xmlns:a16="http://schemas.microsoft.com/office/drawing/2014/main" xmlns="" id="{2951C415-1758-4709-B881-2226BDD77675}"/>
              </a:ext>
            </a:extLst>
          </p:cNvPr>
          <p:cNvSpPr>
            <a:spLocks noGrp="1"/>
          </p:cNvSpPr>
          <p:nvPr>
            <p:ph type="title"/>
          </p:nvPr>
        </p:nvSpPr>
        <p:spPr>
          <a:xfrm>
            <a:off x="6096000" y="2215803"/>
            <a:ext cx="5187381" cy="1234440"/>
          </a:xfrm>
        </p:spPr>
        <p:txBody>
          <a:bodyPr wrap="square" anchor="b" anchorCtr="0"/>
          <a:lstStyle>
            <a:lvl1pPr algn="r">
              <a:lnSpc>
                <a:spcPts val="3400"/>
              </a:lnSpc>
              <a:defRPr sz="3200" b="0" cap="none" baseline="0"/>
            </a:lvl1pPr>
          </a:lstStyle>
          <a:p>
            <a:r>
              <a:rPr/>
              <a:t>Managing Virtual Machines</a:t>
            </a:r>
          </a:p>
        </p:txBody>
      </p:sp>
      <p:grpSp>
        <p:nvGrpSpPr>
          <p:cNvPr id="19" name="Group 18">
            <a:extLst>
              <a:ext uri="{FF2B5EF4-FFF2-40B4-BE49-F238E27FC236}">
                <a16:creationId xmlns:a16="http://schemas.microsoft.com/office/drawing/2014/main" xmlns="" id="{F662A218-7EC5-4C26-90F9-4C8166F3EF66}"/>
              </a:ext>
            </a:extLst>
          </p:cNvPr>
          <p:cNvGrpSpPr/>
          <p:nvPr userDrawn="1"/>
        </p:nvGrpSpPr>
        <p:grpSpPr>
          <a:xfrm>
            <a:off x="608171" y="6447600"/>
            <a:ext cx="1424756" cy="224518"/>
            <a:chOff x="863272" y="6563918"/>
            <a:chExt cx="861082" cy="135727"/>
          </a:xfrm>
          <a:solidFill>
            <a:schemeClr val="bg1"/>
          </a:solidFill>
        </p:grpSpPr>
        <p:sp>
          <p:nvSpPr>
            <p:cNvPr id="20" name="Freeform 6">
              <a:extLst>
                <a:ext uri="{FF2B5EF4-FFF2-40B4-BE49-F238E27FC236}">
                  <a16:creationId xmlns:a16="http://schemas.microsoft.com/office/drawing/2014/main" xmlns="" id="{D2B61455-20AC-4408-9D87-B04FFD7905DC}"/>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1" name="Freeform 7">
              <a:extLst>
                <a:ext uri="{FF2B5EF4-FFF2-40B4-BE49-F238E27FC236}">
                  <a16:creationId xmlns:a16="http://schemas.microsoft.com/office/drawing/2014/main" xmlns="" id="{C8CD4FF6-3DC6-4615-AB39-3DF7C9ED209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2" name="Freeform 8">
              <a:extLst>
                <a:ext uri="{FF2B5EF4-FFF2-40B4-BE49-F238E27FC236}">
                  <a16:creationId xmlns:a16="http://schemas.microsoft.com/office/drawing/2014/main" xmlns="" id="{93ED9EF2-B0A3-4080-80FF-D8D0974E9498}"/>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3" name="Freeform 9">
              <a:extLst>
                <a:ext uri="{FF2B5EF4-FFF2-40B4-BE49-F238E27FC236}">
                  <a16:creationId xmlns:a16="http://schemas.microsoft.com/office/drawing/2014/main" xmlns="" id="{2AB7AA43-11EE-4E56-A876-EA235A60D5FC}"/>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4" name="Freeform 10">
              <a:extLst>
                <a:ext uri="{FF2B5EF4-FFF2-40B4-BE49-F238E27FC236}">
                  <a16:creationId xmlns:a16="http://schemas.microsoft.com/office/drawing/2014/main" xmlns="" id="{18C906CE-6B18-4A24-B6F3-37C2D07E9914}"/>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5" name="Freeform 11">
              <a:extLst>
                <a:ext uri="{FF2B5EF4-FFF2-40B4-BE49-F238E27FC236}">
                  <a16:creationId xmlns:a16="http://schemas.microsoft.com/office/drawing/2014/main" xmlns="" id="{43859B0A-3053-4B1E-BBEF-AD11EABDF4C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6" name="Freeform 12">
              <a:extLst>
                <a:ext uri="{FF2B5EF4-FFF2-40B4-BE49-F238E27FC236}">
                  <a16:creationId xmlns:a16="http://schemas.microsoft.com/office/drawing/2014/main" xmlns="" id="{480957FB-BCF1-411D-91E8-D3CB10A9BBF6}"/>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gr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vSphere vMotion Migration Workflow</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The source host (ESXi01) and the destination host (ESXi02) can access the shared datastore that holds the VM’s files.</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1 - 10</a:t>
            </a:r>
            <a:endParaRPr lang="en-US" dirty="0"/>
          </a:p>
        </p:txBody>
      </p:sp>
      <p:pic>
        <p:nvPicPr>
          <p:cNvPr id="10025" name="Video 10025|1000|500" title="Video 10025">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609600" y="1582738"/>
            <a:ext cx="10972800" cy="4612639"/>
          </a:xfrm>
          <a:prstGeom prst="rect">
            <a:avLst/>
          </a:prstGeom>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02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025"/>
                                        </p:tgtEl>
                                      </p:cBhvr>
                                    </p:cmd>
                                  </p:childTnLst>
                                </p:cTn>
                              </p:par>
                            </p:childTnLst>
                          </p:cTn>
                        </p:par>
                      </p:childTnLst>
                    </p:cTn>
                  </p:par>
                </p:childTnLst>
              </p:cTn>
              <p:nextCondLst>
                <p:cond evt="onClick" delay="0">
                  <p:tgtEl>
                    <p:spTgt spid="10025"/>
                  </p:tgtEl>
                </p:cond>
              </p:nextCondLst>
            </p:seq>
            <p:video>
              <p:cMediaNode vol="80000">
                <p:cTn id="7" fill="hold" display="0">
                  <p:stCondLst>
                    <p:cond delay="indefinite"/>
                  </p:stCondLst>
                </p:cTn>
                <p:tgtEl>
                  <p:spTgt spid="1002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VM Requirements for vSphere vMotion Migration</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1 - 11</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For migration with vSphere vMotion, a VM must meet these requirements:</a:t>
            </a:r>
          </a:p>
          <a:p>
            <a:pPr>
              <a:buFont typeface="Arial" pitchFamily="34" charset="0"/>
              <a:buChar char="•"/>
            </a:pPr>
            <a:r>
              <a:rPr/>
              <a:t>If it uses an RDM disk, the RDM file and the LUN to which it maps must be accessible by the destination host.</a:t>
            </a:r>
          </a:p>
          <a:p>
            <a:pPr>
              <a:buFont typeface="Arial" pitchFamily="34" charset="0"/>
              <a:buChar char="•"/>
            </a:pPr>
            <a:r>
              <a:rPr/>
              <a:t>It must not have a connection to a virtual device, such as a CD/DVD or floppy drive, with a host-local image mounted.</a:t>
            </a:r>
          </a:p>
          <a:p>
            <a:pPr marL="0" indent="0">
              <a:buNone/>
            </a:pPr>
            <a:r>
              <a:rPr/>
              <a:t>You can use vSphere vMotion to migrate a VM with a device that is attached through a remote console (such as a physical device or disk image).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Host Requirements for vSphere vMotion Migration (1)</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1 - 12</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Source and destination hosts must have the following characteristics:</a:t>
            </a:r>
          </a:p>
          <a:p>
            <a:pPr>
              <a:buFont typeface="Arial" pitchFamily="34" charset="0"/>
              <a:buChar char="•"/>
            </a:pPr>
            <a:r>
              <a:rPr/>
              <a:t>Accessibility to all the VM’s storage:</a:t>
            </a:r>
          </a:p>
          <a:p>
            <a:pPr lvl="1">
              <a:buFont typeface="Calibri" pitchFamily="34" charset="0"/>
              <a:buChar char="–"/>
            </a:pPr>
            <a:r>
              <a:rPr/>
              <a:t>128 concurrent migrations are possible per datastore.</a:t>
            </a:r>
          </a:p>
          <a:p>
            <a:pPr lvl="1">
              <a:buFont typeface="Calibri" pitchFamily="34" charset="0"/>
              <a:buChar char="–"/>
            </a:pPr>
            <a:r>
              <a:rPr/>
              <a:t>If the swap file location on the destination host differs from the swap file location on the source host, the swap file is copied to the new location.</a:t>
            </a:r>
          </a:p>
          <a:p>
            <a:pPr>
              <a:buFont typeface="Arial" pitchFamily="34" charset="0"/>
              <a:buChar char="•"/>
            </a:pPr>
            <a:r>
              <a:rPr/>
              <a:t>VMkernel port with vSphere vMotion activated</a:t>
            </a:r>
          </a:p>
          <a:p>
            <a:pPr>
              <a:buFont typeface="Arial" pitchFamily="34" charset="0"/>
              <a:buChar char="•"/>
            </a:pPr>
            <a:r>
              <a:rPr/>
              <a:t>Matching management network IP address families (IPv4 or IPv6) between the source and destination hosts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Host Requirements for vSphere vMotion Migration (2)</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1 - 13</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The number of concurrent, active vSphere vMotion tasks is a function of the vSphere vMotion network speed:</a:t>
            </a:r>
          </a:p>
          <a:p>
            <a:pPr lvl="1">
              <a:buFont typeface="Calibri" pitchFamily="34" charset="0"/>
              <a:buChar char="–"/>
            </a:pPr>
            <a:r>
              <a:rPr/>
              <a:t>Each active vSphere vMotion process requires a minimum throughput of 250 Mbit/second (Mbps) on the vSphere vMotion network.</a:t>
            </a:r>
          </a:p>
          <a:p>
            <a:pPr lvl="1">
              <a:buFont typeface="Calibri" pitchFamily="34" charset="0"/>
              <a:buChar char="–"/>
            </a:pPr>
            <a:r>
              <a:rPr/>
              <a:t>Concurrent migrations are limited to four on a 1 Gbps network.</a:t>
            </a:r>
          </a:p>
          <a:p>
            <a:pPr lvl="1">
              <a:buFont typeface="Calibri" pitchFamily="34" charset="0"/>
              <a:buChar char="–"/>
            </a:pPr>
            <a:r>
              <a:rPr/>
              <a:t>Concurrent migrations are limited to eight on a 10 Gbps (or faster) network.</a:t>
            </a:r>
          </a:p>
          <a:p>
            <a:pPr lvl="1">
              <a:buFont typeface="Calibri" pitchFamily="34" charset="0"/>
              <a:buChar char="–"/>
            </a:pPr>
            <a:r>
              <a:rPr/>
              <a:t>For better performance, dedicate at least two VMkernel port groups to the vSphere vMotion traffic.</a:t>
            </a:r>
          </a:p>
          <a:p>
            <a:pPr>
              <a:buFont typeface="Arial" pitchFamily="34" charset="0"/>
              <a:buChar char="•"/>
            </a:pPr>
            <a:r>
              <a:rPr/>
              <a:t>Compatible CPUs:</a:t>
            </a:r>
          </a:p>
          <a:p>
            <a:pPr lvl="1">
              <a:buFont typeface="Calibri" pitchFamily="34" charset="0"/>
              <a:buChar char="–"/>
            </a:pPr>
            <a:r>
              <a:rPr/>
              <a:t>The CPU feature sets of both the source host and the destination host must be compatible.</a:t>
            </a:r>
          </a:p>
          <a:p>
            <a:pPr lvl="1">
              <a:buFont typeface="Calibri" pitchFamily="34" charset="0"/>
              <a:buChar char="–"/>
            </a:pPr>
            <a:r>
              <a:rPr/>
              <a:t>Some features can be hidden by using Enhanced vMotion Compatibility or compatibility masks.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Performing a vSphere vMotion Migration</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vSphere vMotion is used to move a powered-on VM to a different host.</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1 - 14</a:t>
            </a:r>
            <a:endParaRPr lang="en-US" dirty="0"/>
          </a:p>
        </p:txBody>
      </p:sp>
      <p:pic>
        <p:nvPicPr>
          <p:cNvPr id="8" name="Content Placeholder 7|3882|1379">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4255775"/>
          </a:xfrm>
          <a:prstGeom prst="rect">
            <a:avLst/>
          </a:prstGeom>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Checking Migration Errors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When you select the host or cluster, validation checks are performed to verify that most vSphere vMotion requirements are met.</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1 - 15</a:t>
            </a:r>
            <a:endParaRPr lang="en-US" dirty="0"/>
          </a:p>
        </p:txBody>
      </p:sp>
      <p:pic>
        <p:nvPicPr>
          <p:cNvPr id="8" name="Content Placeholder 7|1029|612">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1992209" y="1582738"/>
            <a:ext cx="8207581" cy="4799012"/>
          </a:xfrm>
          <a:prstGeom prst="rect">
            <a:avLst/>
          </a:prstGeom>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Text&amp;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Migrating Encrypted VMs</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M08_Managing Virtual Machines      |     1 - 16</a:t>
            </a:r>
            <a:endParaRPr lang="en-US" dirty="0"/>
          </a:p>
        </p:txBody>
      </p:sp>
      <p:sp>
        <p:nvSpPr>
          <p:cNvPr id="6" name="Content Placeholder 2"/>
          <p:cNvSpPr>
            <a:spLocks noGrp="1"/>
          </p:cNvSpPr>
          <p:nvPr>
            <p:ph idx="11"/>
          </p:nvPr>
        </p:nvSpPr>
        <p:spPr>
          <a:xfrm>
            <a:off x="609600" y="914400"/>
            <a:ext cx="10972800" cy="587830"/>
          </a:xfrm>
          <a:prstGeom prst="rect">
            <a:avLst/>
          </a:prstGeom>
        </p:spPr>
        <p:txBody>
          <a:bodyPr>
            <a:noAutofit/>
          </a:bodyPr>
          <a:lstStyle/>
          <a:p>
            <a:pPr marL="0" indent="0">
              <a:buNone/>
            </a:pPr>
            <a:r>
              <a:rPr/>
              <a:t>When powered-on, encrypted VMs are migrated, encrypted vSphere vMotion is automatically used.</a:t>
            </a:r>
          </a:p>
        </p:txBody>
      </p:sp>
      <p:sp>
        <p:nvSpPr>
          <p:cNvPr id="16" name="Content Placeholder 15">
            <a:extLst>
              <a:ext uri="{FF2B5EF4-FFF2-40B4-BE49-F238E27FC236}">
                <a16:creationId xmlns:a16="http://schemas.microsoft.com/office/drawing/2014/main" xmlns="" id="{32859F83-E3E3-4345-83AB-12C9183F59E8}"/>
              </a:ext>
            </a:extLst>
          </p:cNvPr>
          <p:cNvSpPr>
            <a:spLocks noGrp="1"/>
          </p:cNvSpPr>
          <p:nvPr>
            <p:ph sz="quarter" idx="12"/>
          </p:nvPr>
        </p:nvSpPr>
        <p:spPr>
          <a:xfrm>
            <a:off x="609600" y="1687513"/>
            <a:ext cx="5407025" cy="4694237"/>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For VMs that are not encrypted, select one of the following encrypted vSphere vMotion menu items:</a:t>
            </a:r>
          </a:p>
          <a:p>
            <a:pPr>
              <a:buFont typeface="Arial" pitchFamily="34" charset="0"/>
              <a:buChar char="•"/>
            </a:pPr>
            <a:r>
              <a:rPr lang="en-US" b="1" dirty="0">
                <a:solidFill>
                  <a:srgbClr val="000000"/>
                </a:solidFill>
                <a:latin typeface="Metropolis Semi Bold" panose="00000700000000000000" pitchFamily="2" charset="0"/>
                <a:cs typeface="Courier New" pitchFamily="49" charset="0"/>
              </a:rPr>
              <a:t>Disabled</a:t>
            </a:r>
          </a:p>
          <a:p>
            <a:pPr>
              <a:buFont typeface="Arial" pitchFamily="34" charset="0"/>
              <a:buChar char="•"/>
            </a:pPr>
            <a:r>
              <a:rPr lang="en-US" b="1" dirty="0">
                <a:solidFill>
                  <a:srgbClr val="000000"/>
                </a:solidFill>
                <a:latin typeface="Metropolis Semi Bold" panose="00000700000000000000" pitchFamily="2" charset="0"/>
                <a:cs typeface="Courier New" pitchFamily="49" charset="0"/>
              </a:rPr>
              <a:t>Opportunistic</a:t>
            </a:r>
            <a:r>
              <a:rPr/>
              <a:t> (default): Encrypted vSphere vMotion is used if the source and destination hosts support it</a:t>
            </a:r>
          </a:p>
          <a:p>
            <a:pPr>
              <a:buFont typeface="Arial" pitchFamily="34" charset="0"/>
              <a:buChar char="•"/>
            </a:pPr>
            <a:r>
              <a:rPr lang="en-US" b="1" dirty="0">
                <a:solidFill>
                  <a:srgbClr val="000000"/>
                </a:solidFill>
                <a:latin typeface="Metropolis Semi Bold" panose="00000700000000000000" pitchFamily="2" charset="0"/>
                <a:cs typeface="Courier New" pitchFamily="49" charset="0"/>
              </a:rPr>
              <a:t>Required</a:t>
            </a:r>
            <a:r>
              <a:rPr/>
              <a:t>: If the source or destination host does not support encrypted vSphere vMotion, the migration fails</a:t>
            </a:r>
          </a:p>
        </p:txBody>
      </p:sp>
      <p:pic>
        <p:nvPicPr>
          <p:cNvPr id="18" name="Content Placeholder 17|769|397">
            <a:extLst>
              <a:ext uri="{FF2B5EF4-FFF2-40B4-BE49-F238E27FC236}">
                <a16:creationId xmlns:a16="http://schemas.microsoft.com/office/drawing/2014/main" xmlns="" id="{4A9AFF7D-D413-42E0-86B9-4049720DFF42}"/>
              </a:ext>
            </a:extLst>
          </p:cNvPr>
          <p:cNvPicPr>
            <a:picLocks noGrp="1" noChangeAspect="1"/>
          </p:cNvPicPr>
          <p:nvPr>
            <p:ph sz="quarter" idx="13"/>
          </p:nvPr>
        </p:nvPicPr>
        <p:blipFill>
          <a:blip r:embed="rId4"/>
          <a:stretch>
            <a:fillRect/>
          </a:stretch>
        </p:blipFill>
        <p:spPr>
          <a:xfrm>
            <a:off x="6180524" y="1687513"/>
            <a:ext cx="5401872" cy="2788742"/>
          </a:xfrm>
          <a:prstGeom prst="rect">
            <a:avLst/>
          </a:prstGeom>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Lab 1: vSphere vMotion Migrations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1 - 17</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Configure vSphere vMotion networking and migrate virtual machines using vSphere vMotion:</a:t>
            </a:r>
          </a:p>
          <a:p>
            <a:pPr>
              <a:buFont typeface="+mj-lt"/>
              <a:buAutoNum type="arabicPeriod"/>
            </a:pPr>
            <a:r>
              <a:rPr/>
              <a:t>Configure vSphere vMotion Networking on sa-esxi-01.vclass.local</a:t>
            </a:r>
          </a:p>
          <a:p>
            <a:pPr>
              <a:buFont typeface="+mj-lt"/>
              <a:buAutoNum type="arabicPeriod" startAt="2"/>
            </a:pPr>
            <a:r>
              <a:rPr/>
              <a:t>Configure vSphere vMotion Networking on sa-esxi-02.vclass.local</a:t>
            </a:r>
          </a:p>
          <a:p>
            <a:pPr>
              <a:buFont typeface="+mj-lt"/>
              <a:buAutoNum type="arabicPeriod" startAt="3"/>
            </a:pPr>
            <a:r>
              <a:rPr/>
              <a:t>Prepare Virtual Machines for vSphere vMotion Migration</a:t>
            </a:r>
          </a:p>
          <a:p>
            <a:pPr>
              <a:buFont typeface="+mj-lt"/>
              <a:buAutoNum type="arabicPeriod" startAt="4"/>
            </a:pPr>
            <a:r>
              <a:rPr/>
              <a:t>Migrate Virtual Machines Using vSphere vMotion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1 - 18</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Recognize the types of VM migrations that you can perform within a vCenter instance</a:t>
            </a:r>
          </a:p>
          <a:p>
            <a:pPr>
              <a:buFont typeface="Arial" pitchFamily="34" charset="0"/>
              <a:buChar char="•"/>
            </a:pPr>
            <a:r>
              <a:rPr/>
              <a:t>Explain how vSphere vMotion works</a:t>
            </a:r>
          </a:p>
          <a:p>
            <a:pPr>
              <a:buFont typeface="Arial" pitchFamily="34" charset="0"/>
              <a:buChar char="•"/>
            </a:pPr>
            <a:r>
              <a:rPr/>
              <a:t>Verify vSphere vMotion requirements</a:t>
            </a:r>
          </a:p>
          <a:p>
            <a:pPr>
              <a:buFont typeface="Arial" pitchFamily="34" charset="0"/>
              <a:buChar char="•"/>
            </a:pPr>
            <a:r>
              <a:rPr/>
              <a:t>Migrate virtual machines using vSphere vMotion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Configuring Enhanced vMotion Compatibility</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054"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Importance</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1 - 2</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indent="0">
              <a:buNone/>
            </a:pPr>
            <a:r>
              <a:rPr/>
              <a:t>Managing VMs effectively requires skills in migrating VMs, taking snapshots, and managing the resources of the VMs.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1 - 20</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Describe the role of Enhanced vMotion Compatibility in migrations</a:t>
            </a:r>
          </a:p>
          <a:p>
            <a:pPr>
              <a:buFont typeface="Arial" pitchFamily="34" charset="0"/>
              <a:buChar char="•"/>
            </a:pPr>
            <a:r>
              <a:rPr/>
              <a:t>Configure EVC CPU mode on a vSphere cluster</a:t>
            </a:r>
          </a:p>
          <a:p>
            <a:pPr>
              <a:buFont typeface="Arial" pitchFamily="34" charset="0"/>
              <a:buChar char="•"/>
            </a:pPr>
            <a:r>
              <a:rPr/>
              <a:t>Explain how per-VM EVC CPU mode works with vSphere vMotion</a:t>
            </a:r>
          </a:p>
          <a:p>
            <a:pPr>
              <a:buFont typeface="Arial" pitchFamily="34" charset="0"/>
              <a:buChar char="•"/>
            </a:pPr>
            <a:r>
              <a:rPr/>
              <a:t>Configure EVC Graphics mode on a vSphere cluster or a VM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CPU Constraints on vSphere vMotion Migration</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CPU compatibility between source and target hosts is a vSphere vMotion requirement that must be met.</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1 - 21</a:t>
            </a:r>
            <a:endParaRPr lang="en-US" dirty="0"/>
          </a:p>
        </p:txBody>
      </p:sp>
      <p:graphicFrame>
        <p:nvGraphicFramePr>
          <p:cNvPr id="10061" name="Table 1"/>
          <p:cNvGraphicFramePr>
            <a:graphicFrameLocks noGrp="1"/>
          </p:cNvGraphicFramePr>
          <p:nvPr/>
        </p:nvGraphicFramePr>
        <p:xfrm>
          <a:off x="609600" y="1582738"/>
          <a:ext cx="10972800" cy="4389120"/>
        </p:xfrm>
        <a:graphic>
          <a:graphicData uri="http://schemas.openxmlformats.org/drawingml/2006/table">
            <a:tbl>
              <a:tblPr firstRow="1" bandRow="1">
                <a:tableStyleId>{6E25E649-3F16-4E02-A733-19D2CDBF48F0}</a:tableStyleId>
              </a:tblPr>
              <a:tblGrid>
                <a:gridCol w="3730752"/>
                <a:gridCol w="3401568"/>
                <a:gridCol w="3840480"/>
              </a:tblGrid>
              <a:tr h="370840">
                <a:tc>
                  <a:txBody>
                    <a:bodyPr/>
                    <a:lstStyle/>
                    <a:p>
                      <a:pPr marL="0" indent="0" algn="l">
                        <a:buNone/>
                      </a:pPr>
                      <a:r>
                        <a:rPr/>
                        <a:t>CPU Characteristics</a:t>
                      </a:r>
                    </a:p>
                  </a:txBody>
                  <a:tcPr/>
                </a:tc>
                <a:tc>
                  <a:txBody>
                    <a:bodyPr/>
                    <a:lstStyle/>
                    <a:p>
                      <a:pPr marL="0" indent="0" algn="l">
                        <a:buNone/>
                      </a:pPr>
                      <a:r>
                        <a:rPr/>
                        <a:t>Exact Match Required By Source Host and Target Host</a:t>
                      </a:r>
                    </a:p>
                  </a:txBody>
                  <a:tcPr/>
                </a:tc>
                <a:tc>
                  <a:txBody>
                    <a:bodyPr/>
                    <a:lstStyle/>
                    <a:p>
                      <a:pPr marL="0" indent="0" algn="l">
                        <a:buNone/>
                      </a:pPr>
                      <a:r>
                        <a:rPr/>
                        <a:t>Reason</a:t>
                      </a:r>
                    </a:p>
                  </a:txBody>
                  <a:tcPr/>
                </a:tc>
              </a:tr>
              <a:tr h="370840">
                <a:tc>
                  <a:txBody>
                    <a:bodyPr/>
                    <a:lstStyle/>
                    <a:p>
                      <a:pPr marL="0" indent="0" algn="l">
                        <a:buNone/>
                      </a:pPr>
                      <a:r>
                        <a:rPr/>
                        <a:t>Clock speeds, cache sizes, hyperthreading, and number of cores</a:t>
                      </a:r>
                    </a:p>
                  </a:txBody>
                  <a:tcPr/>
                </a:tc>
                <a:tc>
                  <a:txBody>
                    <a:bodyPr/>
                    <a:lstStyle/>
                    <a:p>
                      <a:pPr marL="0" indent="0" algn="l">
                        <a:buNone/>
                      </a:pPr>
                      <a:r>
                        <a:rPr/>
                        <a:t>No</a:t>
                      </a:r>
                    </a:p>
                  </a:txBody>
                  <a:tcPr/>
                </a:tc>
                <a:tc>
                  <a:txBody>
                    <a:bodyPr/>
                    <a:lstStyle/>
                    <a:p>
                      <a:pPr marL="0" indent="0" algn="l">
                        <a:buNone/>
                      </a:pPr>
                      <a:r>
                        <a:rPr/>
                        <a:t>The VMkernel virtualizes these characteristics.</a:t>
                      </a:r>
                    </a:p>
                  </a:txBody>
                  <a:tcPr/>
                </a:tc>
              </a:tr>
              <a:tr h="370840">
                <a:tc>
                  <a:txBody>
                    <a:bodyPr/>
                    <a:lstStyle/>
                    <a:p>
                      <a:pPr marL="0" indent="0" algn="l">
                        <a:buNone/>
                      </a:pPr>
                      <a:r>
                        <a:rPr/>
                        <a:t>Manufacturer (Intel or AMD) family and generation (Opteron4, Intel Westmere)</a:t>
                      </a:r>
                    </a:p>
                  </a:txBody>
                  <a:tcPr/>
                </a:tc>
                <a:tc>
                  <a:txBody>
                    <a:bodyPr/>
                    <a:lstStyle/>
                    <a:p>
                      <a:pPr marL="0" indent="0" algn="l">
                        <a:buNone/>
                      </a:pPr>
                      <a:r>
                        <a:rPr/>
                        <a:t>Yes</a:t>
                      </a:r>
                    </a:p>
                  </a:txBody>
                  <a:tcPr/>
                </a:tc>
                <a:tc>
                  <a:txBody>
                    <a:bodyPr/>
                    <a:lstStyle/>
                    <a:p>
                      <a:pPr marL="0" indent="0" algn="l">
                        <a:buNone/>
                      </a:pPr>
                      <a:r>
                        <a:rPr/>
                        <a:t>Instruction sets contain many small differences.</a:t>
                      </a:r>
                    </a:p>
                  </a:txBody>
                  <a:tcPr/>
                </a:tc>
              </a:tr>
              <a:tr h="370840">
                <a:tc>
                  <a:txBody>
                    <a:bodyPr/>
                    <a:lstStyle/>
                    <a:p>
                      <a:pPr marL="0" indent="0" algn="l">
                        <a:buNone/>
                      </a:pPr>
                      <a:r>
                        <a:rPr/>
                        <a:t>Presence or absence of SSE3, SSSE3, or SSE4.1 instructions</a:t>
                      </a:r>
                    </a:p>
                  </a:txBody>
                  <a:tcPr/>
                </a:tc>
                <a:tc>
                  <a:txBody>
                    <a:bodyPr/>
                    <a:lstStyle/>
                    <a:p>
                      <a:pPr marL="0" indent="0" algn="l">
                        <a:buNone/>
                      </a:pPr>
                      <a:r>
                        <a:rPr/>
                        <a:t>Yes</a:t>
                      </a:r>
                    </a:p>
                  </a:txBody>
                  <a:tcPr/>
                </a:tc>
                <a:tc>
                  <a:txBody>
                    <a:bodyPr/>
                    <a:lstStyle/>
                    <a:p>
                      <a:pPr marL="0" indent="0" algn="l">
                        <a:buNone/>
                      </a:pPr>
                      <a:r>
                        <a:rPr/>
                        <a:t>Multimedia instructions are usable directly by applications.</a:t>
                      </a:r>
                    </a:p>
                  </a:txBody>
                  <a:tcPr/>
                </a:tc>
              </a:tr>
              <a:tr h="370840">
                <a:tc rowSpan="2">
                  <a:txBody>
                    <a:bodyPr/>
                    <a:lstStyle/>
                    <a:p>
                      <a:pPr marL="0" indent="0" algn="l">
                        <a:buNone/>
                      </a:pPr>
                      <a:r>
                        <a:rPr/>
                        <a:t>Virtualization hardware assist</a:t>
                      </a:r>
                    </a:p>
                  </a:txBody>
                  <a:tcPr/>
                </a:tc>
                <a:tc>
                  <a:txBody>
                    <a:bodyPr/>
                    <a:lstStyle/>
                    <a:p>
                      <a:pPr marL="0" indent="0" algn="l">
                        <a:buNone/>
                      </a:pPr>
                      <a:r>
                        <a:rPr/>
                        <a:t>For 32-bit VMs: No</a:t>
                      </a:r>
                    </a:p>
                  </a:txBody>
                  <a:tcPr/>
                </a:tc>
                <a:tc>
                  <a:txBody>
                    <a:bodyPr/>
                    <a:lstStyle/>
                    <a:p>
                      <a:pPr marL="0" indent="0" algn="l">
                        <a:buNone/>
                      </a:pPr>
                      <a:r>
                        <a:rPr/>
                        <a:t>The VMkernel virtualizes this characteristic.</a:t>
                      </a:r>
                    </a:p>
                  </a:txBody>
                  <a:tcPr/>
                </a:tc>
              </a:tr>
              <a:tr h="370840">
                <a:tc vMerge="1">
                  <a:txBody>
                    <a:bodyPr/>
                    <a:lstStyle/>
                    <a:p>
                      <a:endParaRPr/>
                    </a:p>
                  </a:txBody>
                  <a:tcPr/>
                </a:tc>
                <a:tc>
                  <a:txBody>
                    <a:bodyPr/>
                    <a:lstStyle/>
                    <a:p>
                      <a:pPr marL="0" indent="0" algn="l">
                        <a:buNone/>
                      </a:pPr>
                      <a:r>
                        <a:rPr/>
                        <a:t>For 64-bit VMs on Intel: Yes</a:t>
                      </a:r>
                    </a:p>
                  </a:txBody>
                  <a:tcPr/>
                </a:tc>
                <a:tc>
                  <a:txBody>
                    <a:bodyPr/>
                    <a:lstStyle/>
                    <a:p>
                      <a:pPr marL="0" indent="0" algn="l">
                        <a:buNone/>
                      </a:pPr>
                      <a:r>
                        <a:rPr/>
                        <a:t>Intel 64-bit with VMware implementation uses Intel VT.</a:t>
                      </a:r>
                    </a:p>
                  </a:txBody>
                  <a:tcPr/>
                </a:tc>
              </a:tr>
            </a:tbl>
          </a:graphicData>
        </a:graphic>
      </p:graphicFrame>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About Enhanced vMotion Compatibility</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M08_Managing Virtual Machines      |     1 - 22</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Enhanced vMotion Compatibility is a cluster feature that enables vSphere vMotion migrations between hosts without identical feature sets.</a:t>
            </a:r>
          </a:p>
          <a:p>
            <a:pPr marL="0" indent="0">
              <a:buNone/>
            </a:pPr>
            <a:r>
              <a:rPr/>
              <a:t>The feature uses CPU baselines to configure all the processors in the cluster that are activated for Enhanced vMotion Compatibility.</a:t>
            </a:r>
          </a:p>
        </p:txBody>
      </p:sp>
      <p:pic>
        <p:nvPicPr>
          <p:cNvPr id="12" name="Content Placeholder 11|1000|373">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1300497" y="2788920"/>
            <a:ext cx="9591005" cy="3593592"/>
          </a:xfrm>
          <a:prstGeom prst="rect">
            <a:avLst/>
          </a:prstGeom>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EVC Cluster Requirements for CPU Mode</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1 - 23</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All hosts in the cluster must meet several CPU-based requirements:</a:t>
            </a:r>
          </a:p>
          <a:p>
            <a:pPr>
              <a:buFont typeface="Arial" pitchFamily="34" charset="0"/>
              <a:buChar char="•"/>
            </a:pPr>
            <a:r>
              <a:rPr/>
              <a:t>Use CPUs from a single vendor, either Intel or AMD.</a:t>
            </a:r>
          </a:p>
          <a:p>
            <a:pPr>
              <a:buFont typeface="Arial" pitchFamily="34" charset="0"/>
              <a:buChar char="•"/>
            </a:pPr>
            <a:r>
              <a:rPr/>
              <a:t>Be activated for hardware virtualization: AMD-V or Intel VT.</a:t>
            </a:r>
          </a:p>
          <a:p>
            <a:pPr>
              <a:buFont typeface="Arial" pitchFamily="34" charset="0"/>
              <a:buChar char="•"/>
            </a:pPr>
            <a:r>
              <a:rPr/>
              <a:t>Be activated for execution-disable technology: AMD No eXecute (NX) or Intel eXecute Disable (XD).</a:t>
            </a:r>
          </a:p>
          <a:p>
            <a:pPr>
              <a:buFont typeface="Arial" pitchFamily="34" charset="0"/>
              <a:buChar char="•"/>
            </a:pPr>
            <a:r>
              <a:rPr/>
              <a:t>Be configured for vSphere vMotion migration.</a:t>
            </a:r>
          </a:p>
          <a:p>
            <a:pPr marL="0" indent="0">
              <a:buNone/>
            </a:pPr>
            <a:r>
              <a:rPr/>
              <a:t>Applications in VMs must be CPU ID compatible.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Configuring EVC CPU Mode on an Existing Cluster</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configure EVC CPU mode on an existing cluster to ensure vSphere vMotion CPU compatibility between the hosts in the cluster.</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1 - 24</a:t>
            </a:r>
            <a:endParaRPr lang="en-US" dirty="0"/>
          </a:p>
        </p:txBody>
      </p:sp>
      <p:pic>
        <p:nvPicPr>
          <p:cNvPr id="8" name="Content Placeholder 7|1485|751">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1351304" y="1582738"/>
            <a:ext cx="9489391" cy="4799012"/>
          </a:xfrm>
          <a:prstGeom prst="rect">
            <a:avLst/>
          </a:prstGeom>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VertHalfHalf">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81E00445-D9A2-4DE6-9028-E5C6963BD15C}"/>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Changing the EVC Mode for a Cluster</a:t>
            </a:r>
          </a:p>
        </p:txBody>
      </p:sp>
      <p:sp>
        <p:nvSpPr>
          <p:cNvPr id="5" name="Footer Placeholder 4">
            <a:extLst>
              <a:ext uri="{FF2B5EF4-FFF2-40B4-BE49-F238E27FC236}">
                <a16:creationId xmlns:a16="http://schemas.microsoft.com/office/drawing/2014/main" xmlns="" id="{690CD7B5-1413-4504-818E-42D4BAAF2CD8}"/>
              </a:ext>
            </a:extLst>
          </p:cNvPr>
          <p:cNvSpPr>
            <a:spLocks noGrp="1"/>
          </p:cNvSpPr>
          <p:nvPr>
            <p:ph type="ftr" sz="quarter" idx="10"/>
          </p:nvPr>
        </p:nvSpPr>
        <p:spPr>
          <a:xfrm>
            <a:off x="3327662" y="6464899"/>
            <a:ext cx="8254738" cy="301661"/>
          </a:xfrm>
        </p:spPr>
        <p:txBody>
          <a:bodyPr/>
          <a:lstStyle/>
          <a:p>
            <a:pPr>
              <a:lnSpc>
                <a:spcPct val="90000"/>
              </a:lnSpc>
            </a:pPr>
            <a:r>
              <a:rPr lang="en-US"/>
              <a:t>M08_Managing Virtual Machines      |     1 - 25</a:t>
            </a:r>
            <a:endParaRPr lang="en-US" dirty="0"/>
          </a:p>
        </p:txBody>
      </p:sp>
      <p:sp>
        <p:nvSpPr>
          <p:cNvPr id="15" name="Content Placeholder 14">
            <a:extLst>
              <a:ext uri="{FF2B5EF4-FFF2-40B4-BE49-F238E27FC236}">
                <a16:creationId xmlns:a16="http://schemas.microsoft.com/office/drawing/2014/main" xmlns="" id="{24EBDB0D-B085-4510-8561-DD5222D13F40}"/>
              </a:ext>
            </a:extLst>
          </p:cNvPr>
          <p:cNvSpPr>
            <a:spLocks noGrp="1"/>
          </p:cNvSpPr>
          <p:nvPr>
            <p:ph sz="quarter" idx="11"/>
          </p:nvPr>
        </p:nvSpPr>
        <p:spPr>
          <a:xfrm>
            <a:off x="609600" y="914399"/>
            <a:ext cx="10972800" cy="2674261"/>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Several EVC mode approaches are available to ensure CPU compatibility:</a:t>
            </a:r>
          </a:p>
          <a:p>
            <a:pPr>
              <a:buFont typeface="Arial" pitchFamily="34" charset="0"/>
              <a:buChar char="•"/>
            </a:pPr>
            <a:r>
              <a:rPr/>
              <a:t>If all the hosts in a cluster are compatible with a newer EVC mode, you can change the EVC mode of an existing Enhanced vMotion Compatibility cluster.</a:t>
            </a:r>
          </a:p>
          <a:p>
            <a:pPr>
              <a:buFont typeface="Arial" pitchFamily="34" charset="0"/>
              <a:buChar char="•"/>
            </a:pPr>
            <a:r>
              <a:rPr/>
              <a:t>You can configure EVC mode for a cluster that does not have EVC mode configured.</a:t>
            </a:r>
          </a:p>
          <a:p>
            <a:pPr marL="0" indent="0">
              <a:buNone/>
            </a:pPr>
            <a:r>
              <a:rPr/>
              <a:t>You can raise or lower the EVC mode, but the VMs must be in the correct power state to do so.</a:t>
            </a:r>
          </a:p>
        </p:txBody>
      </p:sp>
      <p:graphicFrame>
        <p:nvGraphicFramePr>
          <p:cNvPr id="10076" name="Table 1"/>
          <p:cNvGraphicFramePr>
            <a:graphicFrameLocks noGrp="1"/>
          </p:cNvGraphicFramePr>
          <p:nvPr/>
        </p:nvGraphicFramePr>
        <p:xfrm>
          <a:off x="609600" y="3702622"/>
          <a:ext cx="10863072" cy="2199640"/>
        </p:xfrm>
        <a:graphic>
          <a:graphicData uri="http://schemas.openxmlformats.org/drawingml/2006/table">
            <a:tbl>
              <a:tblPr firstRow="1" bandRow="1">
                <a:tableStyleId>{6E25E649-3F16-4E02-A733-19D2CDBF48F0}</a:tableStyleId>
              </a:tblPr>
              <a:tblGrid>
                <a:gridCol w="3730752"/>
                <a:gridCol w="7132320"/>
              </a:tblGrid>
              <a:tr h="370840">
                <a:tc>
                  <a:txBody>
                    <a:bodyPr/>
                    <a:lstStyle/>
                    <a:p>
                      <a:pPr marL="0" indent="0" algn="l">
                        <a:buNone/>
                      </a:pPr>
                      <a:r>
                        <a:rPr/>
                        <a:t>EVC Mode</a:t>
                      </a:r>
                    </a:p>
                  </a:txBody>
                  <a:tcPr/>
                </a:tc>
                <a:tc>
                  <a:txBody>
                    <a:bodyPr/>
                    <a:lstStyle/>
                    <a:p>
                      <a:pPr marL="0" indent="0" algn="l">
                        <a:buNone/>
                      </a:pPr>
                      <a:r>
                        <a:rPr/>
                        <a:t>VM Power Action</a:t>
                      </a:r>
                    </a:p>
                  </a:txBody>
                  <a:tcPr/>
                </a:tc>
              </a:tr>
              <a:tr h="370840">
                <a:tc>
                  <a:txBody>
                    <a:bodyPr/>
                    <a:lstStyle/>
                    <a:p>
                      <a:pPr marL="0" indent="0" algn="l">
                        <a:buNone/>
                      </a:pPr>
                      <a:r>
                        <a:rPr/>
                        <a:t>Raise the EVC mode to a CPU baseline with more features.</a:t>
                      </a:r>
                    </a:p>
                  </a:txBody>
                  <a:tcPr/>
                </a:tc>
                <a:tc>
                  <a:txBody>
                    <a:bodyPr/>
                    <a:lstStyle/>
                    <a:p>
                      <a:pPr marL="292100" indent="-292100" algn="l">
                        <a:buFont typeface="Arial" pitchFamily="34" charset="0"/>
                        <a:buChar char="•"/>
                      </a:pPr>
                      <a:r>
                        <a:rPr/>
                        <a:t>Running VMs can remain powered on.</a:t>
                      </a:r>
                    </a:p>
                    <a:p>
                      <a:pPr marL="292100" indent="-292100" algn="l">
                        <a:buFont typeface="Arial" pitchFamily="34" charset="0"/>
                        <a:buChar char="•"/>
                      </a:pPr>
                      <a:r>
                        <a:rPr/>
                        <a:t>New EVC mode features are not available to the VMs until they are powered off and powered back on again (Suspending and resuming the VM is not sufficient.)</a:t>
                      </a:r>
                    </a:p>
                  </a:txBody>
                  <a:tcPr/>
                </a:tc>
              </a:tr>
              <a:tr h="370840">
                <a:tc>
                  <a:txBody>
                    <a:bodyPr/>
                    <a:lstStyle/>
                    <a:p>
                      <a:pPr marL="0" indent="0" algn="l">
                        <a:buNone/>
                      </a:pPr>
                      <a:r>
                        <a:rPr/>
                        <a:t>Lower the EVC mode to a CPU baseline with fewer features.</a:t>
                      </a:r>
                    </a:p>
                  </a:txBody>
                  <a:tcPr/>
                </a:tc>
                <a:tc>
                  <a:txBody>
                    <a:bodyPr/>
                    <a:lstStyle/>
                    <a:p>
                      <a:pPr marL="292100" indent="-292100" algn="l">
                        <a:buFont typeface="Arial" pitchFamily="34" charset="0"/>
                        <a:buChar char="•"/>
                      </a:pPr>
                      <a:r>
                        <a:rPr/>
                        <a:t>Power off VMs if they are powered on and running at a higher EVC mode than the one you intend to configure.</a:t>
                      </a:r>
                    </a:p>
                  </a:txBody>
                  <a:tcPr/>
                </a:tc>
              </a:tr>
            </a:tbl>
          </a:graphicData>
        </a:graphic>
      </p:graphicFrame>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VertHalfHalf">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81E00445-D9A2-4DE6-9028-E5C6963BD15C}"/>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Virtual Machine EVC CPU Mode</a:t>
            </a:r>
          </a:p>
        </p:txBody>
      </p:sp>
      <p:sp>
        <p:nvSpPr>
          <p:cNvPr id="5" name="Footer Placeholder 4">
            <a:extLst>
              <a:ext uri="{FF2B5EF4-FFF2-40B4-BE49-F238E27FC236}">
                <a16:creationId xmlns:a16="http://schemas.microsoft.com/office/drawing/2014/main" xmlns="" id="{690CD7B5-1413-4504-818E-42D4BAAF2CD8}"/>
              </a:ext>
            </a:extLst>
          </p:cNvPr>
          <p:cNvSpPr>
            <a:spLocks noGrp="1"/>
          </p:cNvSpPr>
          <p:nvPr>
            <p:ph type="ftr" sz="quarter" idx="10"/>
          </p:nvPr>
        </p:nvSpPr>
        <p:spPr>
          <a:xfrm>
            <a:off x="3327662" y="6464899"/>
            <a:ext cx="8254738" cy="301661"/>
          </a:xfrm>
        </p:spPr>
        <p:txBody>
          <a:bodyPr/>
          <a:lstStyle/>
          <a:p>
            <a:pPr>
              <a:lnSpc>
                <a:spcPct val="90000"/>
              </a:lnSpc>
            </a:pPr>
            <a:r>
              <a:rPr lang="en-US"/>
              <a:t>M08_Managing Virtual Machines      |     1 - 26</a:t>
            </a:r>
            <a:endParaRPr lang="en-US" dirty="0"/>
          </a:p>
        </p:txBody>
      </p:sp>
      <p:sp>
        <p:nvSpPr>
          <p:cNvPr id="15" name="Content Placeholder 14">
            <a:extLst>
              <a:ext uri="{FF2B5EF4-FFF2-40B4-BE49-F238E27FC236}">
                <a16:creationId xmlns:a16="http://schemas.microsoft.com/office/drawing/2014/main" xmlns="" id="{24EBDB0D-B085-4510-8561-DD5222D13F40}"/>
              </a:ext>
            </a:extLst>
          </p:cNvPr>
          <p:cNvSpPr>
            <a:spLocks noGrp="1"/>
          </p:cNvSpPr>
          <p:nvPr>
            <p:ph sz="quarter" idx="11"/>
          </p:nvPr>
        </p:nvSpPr>
        <p:spPr>
          <a:xfrm>
            <a:off x="609600" y="914399"/>
            <a:ext cx="10972800" cy="2674261"/>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EVC mode can be applied to some or all VMs in a cluster:</a:t>
            </a:r>
          </a:p>
          <a:p>
            <a:pPr>
              <a:buFont typeface="Arial" pitchFamily="34" charset="0"/>
              <a:buChar char="•"/>
            </a:pPr>
            <a:r>
              <a:rPr/>
              <a:t>At the VM level, EVC mode facilitates the migration of VMs beyond the cluster and across vCenter systems and data centers.</a:t>
            </a:r>
          </a:p>
          <a:p>
            <a:pPr>
              <a:buFont typeface="Arial" pitchFamily="34" charset="0"/>
              <a:buChar char="•"/>
            </a:pPr>
            <a:r>
              <a:rPr/>
              <a:t>You can apply more granular definitions of Enhanced vMotion Compatibility for specific VMs.</a:t>
            </a:r>
          </a:p>
          <a:p>
            <a:pPr>
              <a:buFont typeface="Arial" pitchFamily="34" charset="0"/>
              <a:buChar char="•"/>
            </a:pPr>
            <a:r>
              <a:rPr/>
              <a:t>VM EVC mode is independent of the EVC mode defined at the cluster level.</a:t>
            </a:r>
          </a:p>
        </p:txBody>
      </p:sp>
      <p:pic>
        <p:nvPicPr>
          <p:cNvPr id="19" name="Content Placeholder 18|892|228">
            <a:extLst>
              <a:ext uri="{FF2B5EF4-FFF2-40B4-BE49-F238E27FC236}">
                <a16:creationId xmlns:a16="http://schemas.microsoft.com/office/drawing/2014/main" xmlns="" id="{F1A5B1A8-ACF7-44A1-92DB-AE8378552D9F}"/>
              </a:ext>
            </a:extLst>
          </p:cNvPr>
          <p:cNvPicPr>
            <a:picLocks noGrp="1" noChangeAspect="1"/>
          </p:cNvPicPr>
          <p:nvPr>
            <p:ph sz="quarter" idx="12"/>
          </p:nvPr>
        </p:nvPicPr>
        <p:blipFill>
          <a:blip r:embed="rId4"/>
          <a:stretch>
            <a:fillRect/>
          </a:stretch>
        </p:blipFill>
        <p:spPr>
          <a:xfrm>
            <a:off x="878035" y="3702622"/>
            <a:ext cx="10435930" cy="2679192"/>
          </a:xfrm>
          <a:prstGeom prst="rect">
            <a:avLst/>
          </a:prstGeom>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Enhanced vMotion Compatibility for vSGA GPUs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EVC can also define a common baseline of GPU feature sets in a cluster.</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1 - 27</a:t>
            </a:r>
            <a:endParaRPr lang="en-US" dirty="0"/>
          </a:p>
        </p:txBody>
      </p:sp>
      <p:pic>
        <p:nvPicPr>
          <p:cNvPr id="8" name="Content Placeholder 7|635|488">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2974519" y="1582738"/>
            <a:ext cx="6242962" cy="4799012"/>
          </a:xfrm>
          <a:prstGeom prst="rect">
            <a:avLst/>
          </a:prstGeom>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EVC Cluster Requirements for Graphics Mode</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1 - 28</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EVC for vSGA GPUs is configured at the ESXi cluster level:</a:t>
            </a:r>
          </a:p>
          <a:p>
            <a:pPr>
              <a:buFont typeface="Arial" pitchFamily="34" charset="0"/>
              <a:buChar char="•"/>
            </a:pPr>
            <a:r>
              <a:rPr/>
              <a:t>All ESXi hosts must satisfy GPU requirements of the defined baseline.</a:t>
            </a:r>
          </a:p>
          <a:p>
            <a:pPr>
              <a:buFont typeface="Arial" pitchFamily="34" charset="0"/>
              <a:buChar char="•"/>
            </a:pPr>
            <a:r>
              <a:rPr/>
              <a:t>Additional hosts cannot join the cluster if they cannot satisfy the baseline requirements.</a:t>
            </a:r>
          </a:p>
          <a:p>
            <a:pPr>
              <a:buFont typeface="Arial" pitchFamily="34" charset="0"/>
              <a:buChar char="•"/>
            </a:pPr>
            <a:r>
              <a:rPr/>
              <a:t>A mixed cluster of ESXi 6.7 and ESXi 7.0 hosts is supported when using Enhanced vMotion Compatibility at a cluster level.</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EVC for vSGA GPUs is configured at a virtual machine level:</a:t>
            </a:r>
          </a:p>
          <a:p>
            <a:pPr>
              <a:buFont typeface="Arial" pitchFamily="34" charset="0"/>
              <a:buChar char="•"/>
            </a:pPr>
            <a:r>
              <a:rPr/>
              <a:t>VM compatibility for ESXi 7.0 Update 1 is required (virtual machine hardware version 18).</a:t>
            </a:r>
          </a:p>
          <a:p>
            <a:pPr>
              <a:buFont typeface="Arial" pitchFamily="34" charset="0"/>
              <a:buChar char="•"/>
            </a:pPr>
            <a:r>
              <a:rPr/>
              <a:t>VMs using GPU Enhanced vMotion Compatibility at a VM level must run on ESXi 7.0 Update 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Configuring EVC Graphics Mode on an Existing Cluster</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At the cluster level, you configure EVC for vSGA in the same EVC settings as EVC for CPU.</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1 - 29</a:t>
            </a:r>
            <a:endParaRPr lang="en-US" dirty="0"/>
          </a:p>
        </p:txBody>
      </p:sp>
      <p:pic>
        <p:nvPicPr>
          <p:cNvPr id="8" name="Content Placeholder 7|4202|1677">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4379197"/>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Module Lessons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1 - 3</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mj-lt"/>
              <a:buAutoNum type="arabicPeriod"/>
            </a:pPr>
            <a:r>
              <a:rPr/>
              <a:t>Migrating VMs with vSphere vMotion</a:t>
            </a:r>
          </a:p>
          <a:p>
            <a:pPr>
              <a:buFont typeface="+mj-lt"/>
              <a:buAutoNum type="arabicPeriod" startAt="2"/>
            </a:pPr>
            <a:r>
              <a:rPr/>
              <a:t>Configuring Enhanced vMotion Compatibility</a:t>
            </a:r>
          </a:p>
          <a:p>
            <a:pPr>
              <a:buFont typeface="+mj-lt"/>
              <a:buAutoNum type="arabicPeriod" startAt="3"/>
            </a:pPr>
            <a:r>
              <a:rPr/>
              <a:t>Migrating VMs with vSphere Storage vMotion</a:t>
            </a:r>
          </a:p>
          <a:p>
            <a:pPr>
              <a:buFont typeface="+mj-lt"/>
              <a:buAutoNum type="arabicPeriod" startAt="4"/>
            </a:pPr>
            <a:r>
              <a:rPr/>
              <a:t>Cross vCenter Migrations</a:t>
            </a:r>
          </a:p>
          <a:p>
            <a:pPr>
              <a:buFont typeface="+mj-lt"/>
              <a:buAutoNum type="arabicPeriod" startAt="5"/>
            </a:pPr>
            <a:r>
              <a:rPr/>
              <a:t>Creating Virtual Machine Snapshots</a:t>
            </a:r>
          </a:p>
          <a:p>
            <a:pPr>
              <a:buFont typeface="+mj-lt"/>
              <a:buAutoNum type="arabicPeriod" startAt="6"/>
            </a:pPr>
            <a:r>
              <a:rPr/>
              <a:t>Virtual CPU and Memory Concepts</a:t>
            </a:r>
          </a:p>
          <a:p>
            <a:pPr>
              <a:buFont typeface="+mj-lt"/>
              <a:buAutoNum type="arabicPeriod" startAt="7"/>
            </a:pPr>
            <a:r>
              <a:rPr/>
              <a:t>Resource Controls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Virtual Machine EVC Graphics Mode</a:t>
            </a:r>
          </a:p>
        </p:txBody>
      </p:sp>
      <p:pic>
        <p:nvPicPr>
          <p:cNvPr id="3" name="Content Placeholder 2|2786|1984"/>
          <p:cNvPicPr>
            <a:picLocks noGrp="1" noChangeAspect="1"/>
          </p:cNvPicPr>
          <p:nvPr>
            <p:ph sz="half" idx="1"/>
          </p:nvPr>
        </p:nvPicPr>
        <p:blipFill>
          <a:blip r:embed="rId4"/>
          <a:stretch>
            <a:fillRect/>
          </a:stretch>
        </p:blipFill>
        <p:spPr>
          <a:xfrm>
            <a:off x="4377837" y="914400"/>
            <a:ext cx="7204563" cy="513060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At the VM level, you configure EVC for vSGA in the same VM EVC settings as EVC for CPU.</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M08_Managing Virtual Machines      |     1 - 30</a:t>
            </a:r>
            <a:endParaRPr lang="en-US" dirty="0"/>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1 - 31</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Describe the role of Enhanced vMotion Compatibility in migrations</a:t>
            </a:r>
          </a:p>
          <a:p>
            <a:pPr>
              <a:buFont typeface="Arial" pitchFamily="34" charset="0"/>
              <a:buChar char="•"/>
            </a:pPr>
            <a:r>
              <a:rPr/>
              <a:t>Configure EVC CPU mode on a vSphere cluster</a:t>
            </a:r>
          </a:p>
          <a:p>
            <a:pPr>
              <a:buFont typeface="Arial" pitchFamily="34" charset="0"/>
              <a:buChar char="•"/>
            </a:pPr>
            <a:r>
              <a:rPr/>
              <a:t>Explain how per-VM EVC CPU mode works with vSphere vMotion</a:t>
            </a:r>
          </a:p>
          <a:p>
            <a:pPr>
              <a:buFont typeface="Arial" pitchFamily="34" charset="0"/>
              <a:buChar char="•"/>
            </a:pPr>
            <a:r>
              <a:rPr/>
              <a:t>Configure EVC Graphics mode on a vSphere cluster or a VM</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Migrating VMs with vSphere Storage vMotion</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099"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1 - 33</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Explain how vSphere Storage vMotion works</a:t>
            </a:r>
          </a:p>
          <a:p>
            <a:pPr>
              <a:buFont typeface="Arial" pitchFamily="34" charset="0"/>
              <a:buChar char="•"/>
            </a:pPr>
            <a:r>
              <a:rPr/>
              <a:t>Recognize guidelines for using vSphere Storage vMotion</a:t>
            </a:r>
          </a:p>
          <a:p>
            <a:pPr>
              <a:buFont typeface="Arial" pitchFamily="34" charset="0"/>
              <a:buChar char="•"/>
            </a:pPr>
            <a:r>
              <a:rPr/>
              <a:t>Migrate virtual machines using vSphere Storage vMotion</a:t>
            </a:r>
          </a:p>
          <a:p>
            <a:pPr>
              <a:buFont typeface="Arial" pitchFamily="34" charset="0"/>
              <a:buChar char="•"/>
            </a:pPr>
            <a:r>
              <a:rPr/>
              <a:t>Migrate both the compute resource and storage of a virtual machine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Text&amp;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About vSphere Storage vMotion</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M08_Managing Virtual Machines      |     1 - 34</a:t>
            </a:r>
            <a:endParaRPr lang="en-US" dirty="0"/>
          </a:p>
        </p:txBody>
      </p:sp>
      <p:sp>
        <p:nvSpPr>
          <p:cNvPr id="6" name="Content Placeholder 2"/>
          <p:cNvSpPr>
            <a:spLocks noGrp="1"/>
          </p:cNvSpPr>
          <p:nvPr>
            <p:ph idx="11"/>
          </p:nvPr>
        </p:nvSpPr>
        <p:spPr>
          <a:xfrm>
            <a:off x="609600" y="914400"/>
            <a:ext cx="10972800" cy="587830"/>
          </a:xfrm>
          <a:prstGeom prst="rect">
            <a:avLst/>
          </a:prstGeom>
        </p:spPr>
        <p:txBody>
          <a:bodyPr>
            <a:noAutofit/>
          </a:bodyPr>
          <a:lstStyle/>
          <a:p>
            <a:pPr marL="0" indent="0">
              <a:buNone/>
            </a:pPr>
            <a:r>
              <a:rPr/>
              <a:t>With vSphere Storage vMotion, you can migrate a powered-on VM from one datastore to another datastore of any type.</a:t>
            </a:r>
          </a:p>
        </p:txBody>
      </p:sp>
      <p:sp>
        <p:nvSpPr>
          <p:cNvPr id="16" name="Content Placeholder 15">
            <a:extLst>
              <a:ext uri="{FF2B5EF4-FFF2-40B4-BE49-F238E27FC236}">
                <a16:creationId xmlns:a16="http://schemas.microsoft.com/office/drawing/2014/main" xmlns="" id="{32859F83-E3E3-4345-83AB-12C9183F59E8}"/>
              </a:ext>
            </a:extLst>
          </p:cNvPr>
          <p:cNvSpPr>
            <a:spLocks noGrp="1"/>
          </p:cNvSpPr>
          <p:nvPr>
            <p:ph sz="quarter" idx="12"/>
          </p:nvPr>
        </p:nvSpPr>
        <p:spPr>
          <a:xfrm>
            <a:off x="609600" y="1687513"/>
            <a:ext cx="5407025" cy="4694237"/>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Using vSphere Storage vMotion, you can perform the following tasks:</a:t>
            </a:r>
          </a:p>
          <a:p>
            <a:pPr>
              <a:buFont typeface="Arial" pitchFamily="34" charset="0"/>
              <a:buChar char="•"/>
            </a:pPr>
            <a:r>
              <a:rPr/>
              <a:t>Move VMs off arrays for maintenance or to upgrade.</a:t>
            </a:r>
          </a:p>
          <a:p>
            <a:pPr>
              <a:buFont typeface="Arial" pitchFamily="34" charset="0"/>
              <a:buChar char="•"/>
            </a:pPr>
            <a:r>
              <a:rPr/>
              <a:t>Change the disk provisioning type.</a:t>
            </a:r>
          </a:p>
          <a:p>
            <a:pPr>
              <a:buFont typeface="Arial" pitchFamily="34" charset="0"/>
              <a:buChar char="•"/>
            </a:pPr>
            <a:r>
              <a:rPr/>
              <a:t>Change VM files on the destination datastore to match the inventory name of the VM.</a:t>
            </a:r>
          </a:p>
          <a:p>
            <a:pPr>
              <a:buFont typeface="Arial" pitchFamily="34" charset="0"/>
              <a:buChar char="•"/>
            </a:pPr>
            <a:r>
              <a:rPr/>
              <a:t>Migrate between datastores to balance traffic across storage paths and reduce latencies.</a:t>
            </a:r>
          </a:p>
          <a:p>
            <a:pPr>
              <a:buFont typeface="Arial" pitchFamily="34" charset="0"/>
              <a:buChar char="•"/>
            </a:pPr>
            <a:r>
              <a:rPr/>
              <a:t>Redistribute VMs or virtual disks to different storage volumes to balance capacity or improve performance.</a:t>
            </a:r>
          </a:p>
        </p:txBody>
      </p:sp>
      <p:pic>
        <p:nvPicPr>
          <p:cNvPr id="18" name="Content Placeholder 17|800|618">
            <a:extLst>
              <a:ext uri="{FF2B5EF4-FFF2-40B4-BE49-F238E27FC236}">
                <a16:creationId xmlns:a16="http://schemas.microsoft.com/office/drawing/2014/main" xmlns="" id="{4A9AFF7D-D413-42E0-86B9-4049720DFF42}"/>
              </a:ext>
            </a:extLst>
          </p:cNvPr>
          <p:cNvPicPr>
            <a:picLocks noGrp="1" noChangeAspect="1"/>
          </p:cNvPicPr>
          <p:nvPr>
            <p:ph sz="quarter" idx="13"/>
          </p:nvPr>
        </p:nvPicPr>
        <p:blipFill>
          <a:blip r:embed="rId4"/>
          <a:stretch>
            <a:fillRect/>
          </a:stretch>
        </p:blipFill>
        <p:spPr>
          <a:xfrm>
            <a:off x="6180524" y="1687513"/>
            <a:ext cx="5401872" cy="4167158"/>
          </a:xfrm>
          <a:prstGeom prst="rect">
            <a:avLst/>
          </a:prstGeom>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vSphere Storage vMotion In Action</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vSphere Storage vMotion uses an I/O mirroring architecture to copy disk blocks between the source and destination.</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1 - 35</a:t>
            </a:r>
            <a:endParaRPr lang="en-US" dirty="0"/>
          </a:p>
        </p:txBody>
      </p:sp>
      <p:pic>
        <p:nvPicPr>
          <p:cNvPr id="10110" name="Video 10110|1000|500" title="Video 10110">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609600" y="1582738"/>
            <a:ext cx="10972800" cy="4612639"/>
          </a:xfrm>
          <a:prstGeom prst="rect">
            <a:avLst/>
          </a:prstGeom>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1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110"/>
                                        </p:tgtEl>
                                      </p:cBhvr>
                                    </p:cmd>
                                  </p:childTnLst>
                                </p:cTn>
                              </p:par>
                            </p:childTnLst>
                          </p:cTn>
                        </p:par>
                      </p:childTnLst>
                    </p:cTn>
                  </p:par>
                </p:childTnLst>
              </p:cTn>
              <p:nextCondLst>
                <p:cond evt="onClick" delay="0">
                  <p:tgtEl>
                    <p:spTgt spid="10110"/>
                  </p:tgtEl>
                </p:cond>
              </p:nextCondLst>
            </p:seq>
            <p:video>
              <p:cMediaNode vol="80000">
                <p:cTn id="7" fill="hold" display="0">
                  <p:stCondLst>
                    <p:cond delay="indefinite"/>
                  </p:stCondLst>
                </p:cTn>
                <p:tgtEl>
                  <p:spTgt spid="10110"/>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Identifying Storage Arrays That Support vSphere Storage APIs – Array Integration</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M08_Managing Virtual Machines      |     1 - 36</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vSphere Storage vMotion offloads its operations to the storage array if:</a:t>
            </a:r>
          </a:p>
          <a:p>
            <a:pPr>
              <a:buFont typeface="Arial" pitchFamily="34" charset="0"/>
              <a:buChar char="•"/>
            </a:pPr>
            <a:r>
              <a:rPr/>
              <a:t>The array supports VMware vSphere Storage APIs – Array Integration, also called hardware acceleration.</a:t>
            </a:r>
          </a:p>
          <a:p>
            <a:pPr>
              <a:buFont typeface="Arial" pitchFamily="34" charset="0"/>
              <a:buChar char="•"/>
            </a:pPr>
            <a:r>
              <a:rPr/>
              <a:t>Both datastores are located within the same storage array.</a:t>
            </a:r>
          </a:p>
          <a:p>
            <a:pPr marL="0" indent="0">
              <a:buNone/>
            </a:pPr>
            <a:r>
              <a:rPr/>
              <a:t>Use the vSphere Client to determine whether your storage array supports hardware acceleration.</a:t>
            </a:r>
          </a:p>
        </p:txBody>
      </p:sp>
      <p:pic>
        <p:nvPicPr>
          <p:cNvPr id="12" name="Content Placeholder 11|1489|478">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609600" y="2788920"/>
            <a:ext cx="10972800" cy="3522497"/>
          </a:xfrm>
          <a:prstGeom prst="rect">
            <a:avLst/>
          </a:prstGeom>
        </p:spPr>
      </p:pic>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vSphere Storage vMotion Guidelines and Limitations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1 - 37</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Guidelines:</a:t>
            </a:r>
          </a:p>
          <a:p>
            <a:pPr>
              <a:buFont typeface="Arial" pitchFamily="34" charset="0"/>
              <a:buChar char="•"/>
            </a:pPr>
            <a:r>
              <a:rPr/>
              <a:t>Plan the migration and coordinate with administrators</a:t>
            </a:r>
          </a:p>
          <a:p>
            <a:pPr>
              <a:buFont typeface="Arial" pitchFamily="34" charset="0"/>
              <a:buChar char="•"/>
            </a:pPr>
            <a:r>
              <a:rPr/>
              <a:t>Perform migrations during off-peak hours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Limitation:</a:t>
            </a:r>
          </a:p>
          <a:p>
            <a:pPr>
              <a:buFont typeface="Arial" pitchFamily="34" charset="0"/>
              <a:buChar char="•"/>
            </a:pPr>
            <a:r>
              <a:rPr/>
              <a:t>Independent virtual machine disks must be in persistent mode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Changing Both Compute Resource and Storage During Migration</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M08_Managing Virtual Machines      |     1 - 38</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When you change both compute resource and storage during migration, a VM changes its host and datastore and optionally its network, either within or across vCenter instances.</a:t>
            </a:r>
          </a:p>
          <a:p>
            <a:pPr>
              <a:buFont typeface="Arial" pitchFamily="34" charset="0"/>
              <a:buChar char="•"/>
            </a:pPr>
            <a:r>
              <a:rPr/>
              <a:t>This technique combines vSphere vMotion and vSphere Storage vMotion into a single operation.</a:t>
            </a:r>
          </a:p>
          <a:p>
            <a:pPr>
              <a:buFont typeface="Arial" pitchFamily="34" charset="0"/>
              <a:buChar char="•"/>
            </a:pPr>
            <a:r>
              <a:rPr/>
              <a:t>You can migrate VMs across clusters, data centers, and vCenter instances.</a:t>
            </a:r>
          </a:p>
        </p:txBody>
      </p:sp>
      <p:pic>
        <p:nvPicPr>
          <p:cNvPr id="12" name="Content Placeholder 11|899|409">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2143893" y="2788920"/>
            <a:ext cx="7904214" cy="3593592"/>
          </a:xfrm>
          <a:prstGeom prst="rect">
            <a:avLst/>
          </a:prstGeom>
        </p:spPr>
      </p:pic>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Use Cases for Changing Both Compute Resource and Storage</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M08_Managing Virtual Machines      |     1 - 39</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Compute resource and storage migration is useful in the following cases:</a:t>
            </a:r>
          </a:p>
          <a:p>
            <a:pPr>
              <a:buFont typeface="Arial" pitchFamily="34" charset="0"/>
              <a:buChar char="•"/>
            </a:pPr>
            <a:r>
              <a:rPr/>
              <a:t>Migrating a VM located on a host's local storage to a host that uses shared storage</a:t>
            </a:r>
          </a:p>
          <a:p>
            <a:pPr>
              <a:buFont typeface="Arial" pitchFamily="34" charset="0"/>
              <a:buChar char="•"/>
            </a:pPr>
            <a:r>
              <a:rPr/>
              <a:t>Migrating a VM to a new cluster, when the target cluster does not have access to the source cluster's storage</a:t>
            </a:r>
          </a:p>
          <a:p>
            <a:pPr>
              <a:buFont typeface="Arial" pitchFamily="34" charset="0"/>
              <a:buChar char="•"/>
            </a:pPr>
            <a:r>
              <a:rPr/>
              <a:t>Migrating a VM to a different data center, whose storage is not shared with the source data center</a:t>
            </a:r>
          </a:p>
          <a:p>
            <a:pPr>
              <a:buFont typeface="Arial" pitchFamily="34" charset="0"/>
              <a:buChar char="•"/>
            </a:pPr>
            <a:r>
              <a:rPr/>
              <a:t>Migrating a VM to a different vCenter instance, whose storage is not shared with the source vCenter instance</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Migrating VMs with vSphere vMotion</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003"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Lab 2: vSphere Storage vMotion Migrations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1 - 40</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Use vSphere Storage vMotion to migrate virtual machines:</a:t>
            </a:r>
          </a:p>
          <a:p>
            <a:pPr>
              <a:buFont typeface="+mj-lt"/>
              <a:buAutoNum type="arabicPeriod"/>
            </a:pPr>
            <a:r>
              <a:rPr/>
              <a:t>Migrate Virtual Machine Files from One Datastore to Another</a:t>
            </a:r>
          </a:p>
          <a:p>
            <a:pPr>
              <a:buFont typeface="+mj-lt"/>
              <a:buAutoNum type="arabicPeriod" startAt="2"/>
            </a:pPr>
            <a:r>
              <a:rPr/>
              <a:t>Migrate Both the Compute Resource and Storage of a Virtual Machine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1 - 41</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Explain how vSphere Storage vMotion works</a:t>
            </a:r>
          </a:p>
          <a:p>
            <a:pPr>
              <a:buFont typeface="Arial" pitchFamily="34" charset="0"/>
              <a:buChar char="•"/>
            </a:pPr>
            <a:r>
              <a:rPr/>
              <a:t>Recognize guidelines for using vSphere Storage vMotion</a:t>
            </a:r>
          </a:p>
          <a:p>
            <a:pPr>
              <a:buFont typeface="Arial" pitchFamily="34" charset="0"/>
              <a:buChar char="•"/>
            </a:pPr>
            <a:r>
              <a:rPr/>
              <a:t>Migrate virtual machines using vSphere Storage vMotion</a:t>
            </a:r>
          </a:p>
          <a:p>
            <a:pPr>
              <a:buFont typeface="Arial" pitchFamily="34" charset="0"/>
              <a:buChar char="•"/>
            </a:pPr>
            <a:r>
              <a:rPr/>
              <a:t>Migrate both the compute resource and storage of a virtual machine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Cross vCenter Migrations</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132"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1 - 43</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Recognize the types of VM migrations that you can perform across vCenter instances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About Cross vCenter Migrations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1 - 44</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indent="0">
              <a:buNone/>
            </a:pPr>
            <a:r>
              <a:rPr/>
              <a:t>With vSphere vMotion, you can migrate VMs between vCenter instances, whether or not they are in the same Enhanced Linked Mode group.</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Cross vCenter migrations are helpful in the following cases:</a:t>
            </a:r>
          </a:p>
          <a:p>
            <a:pPr>
              <a:buFont typeface="Arial" pitchFamily="34" charset="0"/>
              <a:buChar char="•"/>
            </a:pPr>
            <a:r>
              <a:rPr/>
              <a:t>Balancing workloads across clusters and vCenter instances that are in the same site or in another geographical area.</a:t>
            </a:r>
          </a:p>
          <a:p>
            <a:pPr>
              <a:buFont typeface="Arial" pitchFamily="34" charset="0"/>
              <a:buChar char="•"/>
            </a:pPr>
            <a:r>
              <a:rPr/>
              <a:t>Moving VMs between environments that have different purposes, for example, from a development environment to production environment.</a:t>
            </a:r>
          </a:p>
          <a:p>
            <a:pPr>
              <a:buFont typeface="Arial" pitchFamily="34" charset="0"/>
              <a:buChar char="•"/>
            </a:pPr>
            <a:r>
              <a:rPr/>
              <a:t>Moving VMs to meet different service level agreements (SLAs) for storage space, performance, and so on.</a:t>
            </a:r>
          </a:p>
          <a:p>
            <a:pPr>
              <a:buFont typeface="Arial" pitchFamily="34" charset="0"/>
              <a:buChar char="•"/>
            </a:pPr>
            <a:r>
              <a:rPr/>
              <a:t>Moving VMs from an on-premises vSphere data center to a data center in the public cloud, such as VMware Cloud on AWS.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Cross vCenter Migration Requirements</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M08_Managing Virtual Machines      |     1 - 45</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Cross vCenter migrations have the following requirements:</a:t>
            </a:r>
          </a:p>
          <a:p>
            <a:pPr>
              <a:buFont typeface="Arial" pitchFamily="34" charset="0"/>
              <a:buChar char="•"/>
            </a:pPr>
            <a:r>
              <a:rPr/>
              <a:t>Hosts must be time-synchronized.</a:t>
            </a:r>
          </a:p>
          <a:p>
            <a:pPr>
              <a:buFont typeface="Arial" pitchFamily="34" charset="0"/>
              <a:buChar char="•"/>
            </a:pPr>
            <a:r>
              <a:rPr/>
              <a:t>Both vCenter instances can be in the same or different vCenter Single Sign-On domain.</a:t>
            </a:r>
          </a:p>
        </p:txBody>
      </p:sp>
      <p:pic>
        <p:nvPicPr>
          <p:cNvPr id="12" name="Content Placeholder 11|925|458">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2466660" y="2788920"/>
            <a:ext cx="7258679" cy="3593592"/>
          </a:xfrm>
          <a:prstGeom prst="rect">
            <a:avLst/>
          </a:prstGeom>
        </p:spPr>
      </p:pic>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Performing a Cross vCenter vMotion in Same SSO Domain</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In the Migrate wizard, select a compute resource at the destination vCenter instance.</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1 - 46</a:t>
            </a:r>
            <a:endParaRPr lang="en-US" dirty="0"/>
          </a:p>
        </p:txBody>
      </p:sp>
      <p:pic>
        <p:nvPicPr>
          <p:cNvPr id="8" name="Content Placeholder 7|1230|806">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2442943" y="1582738"/>
            <a:ext cx="7306113" cy="4799012"/>
          </a:xfrm>
          <a:prstGeom prst="rect">
            <a:avLst/>
          </a:prstGeom>
        </p:spPr>
      </p:pic>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Performing a Cross vCenter vMotion in Different SSO Domain (1)</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From the Migrate wizard, select </a:t>
            </a:r>
            <a:r>
              <a:rPr lang="en-US" b="1" dirty="0">
                <a:solidFill>
                  <a:srgbClr val="000000"/>
                </a:solidFill>
                <a:latin typeface="Metropolis Semi Bold" panose="00000700000000000000" pitchFamily="2" charset="0"/>
                <a:cs typeface="Courier New" pitchFamily="49" charset="0"/>
              </a:rPr>
              <a:t>Cross vCenter Server export</a:t>
            </a:r>
            <a:r>
              <a:rPr/>
              <a:t> as the migration type.</a:t>
            </a:r>
          </a:p>
          <a:p>
            <a:pPr marL="0" indent="0">
              <a:buNone/>
            </a:pPr>
            <a:r>
              <a:rPr/>
              <a:t>Optionally, you can clone the VM rather than migrate it.</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1 - 47</a:t>
            </a:r>
            <a:endParaRPr lang="en-US" dirty="0"/>
          </a:p>
        </p:txBody>
      </p:sp>
      <p:pic>
        <p:nvPicPr>
          <p:cNvPr id="8" name="Content Placeholder 7|4468|1695">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4162689"/>
          </a:xfrm>
          <a:prstGeom prst="rect">
            <a:avLst/>
          </a:prstGeom>
        </p:spPr>
      </p:pic>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Performing a Cross vCenter vMotion in Different SSO Domain (2)</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Then, you specify the FQDN or IP address of the target vCenter instance and the vCenter credentials.</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1 - 48</a:t>
            </a:r>
            <a:endParaRPr lang="en-US" dirty="0"/>
          </a:p>
        </p:txBody>
      </p:sp>
      <p:pic>
        <p:nvPicPr>
          <p:cNvPr id="8" name="Content Placeholder 7|1228|808">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2448129" y="1582738"/>
            <a:ext cx="7295742" cy="4799012"/>
          </a:xfrm>
          <a:prstGeom prst="rect">
            <a:avLst/>
          </a:prstGeom>
        </p:spPr>
      </p:pic>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Network Checks for Cross vCenter Migrations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1 - 49</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vCenter performs several network compatibility checks to prevent the following configuration problems:</a:t>
            </a:r>
          </a:p>
          <a:p>
            <a:pPr>
              <a:buFont typeface="Arial" pitchFamily="34" charset="0"/>
              <a:buChar char="•"/>
            </a:pPr>
            <a:r>
              <a:rPr/>
              <a:t>MAC address incompatibility on the destination host</a:t>
            </a:r>
          </a:p>
          <a:p>
            <a:pPr>
              <a:buFont typeface="Arial" pitchFamily="34" charset="0"/>
              <a:buChar char="•"/>
            </a:pPr>
            <a:r>
              <a:rPr/>
              <a:t>vSphere vMotion migration from a distributed switch to a standard switch</a:t>
            </a:r>
          </a:p>
          <a:p>
            <a:pPr>
              <a:buFont typeface="Arial" pitchFamily="34" charset="0"/>
              <a:buChar char="•"/>
            </a:pPr>
            <a:r>
              <a:rPr/>
              <a:t>vSphere vMotion migration between distributed switches of different versions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1 - 5</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Recognize the types of VM migrations that you can perform within a vCenter instance</a:t>
            </a:r>
          </a:p>
          <a:p>
            <a:pPr>
              <a:buFont typeface="Arial" pitchFamily="34" charset="0"/>
              <a:buChar char="•"/>
            </a:pPr>
            <a:r>
              <a:rPr/>
              <a:t>Explain how vSphere vMotion works</a:t>
            </a:r>
          </a:p>
          <a:p>
            <a:pPr>
              <a:buFont typeface="Arial" pitchFamily="34" charset="0"/>
              <a:buChar char="•"/>
            </a:pPr>
            <a:r>
              <a:rPr/>
              <a:t>Verify vSphere vMotion requirements</a:t>
            </a:r>
          </a:p>
          <a:p>
            <a:pPr>
              <a:buFont typeface="Arial" pitchFamily="34" charset="0"/>
              <a:buChar char="•"/>
            </a:pPr>
            <a:r>
              <a:rPr/>
              <a:t>Migrate virtual machines using vSphere vMotion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VMkernel Networking Layer and TCP/IP Stacks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1 - 50</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indent="0">
              <a:buNone/>
            </a:pPr>
            <a:r>
              <a:rPr/>
              <a:t>The VMkernel networking layer provides connectivity to hosts and handles the standard system traffic of vSphere vMotion, IP storage, vSphere Fault Tolerance, vSAN, and others.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TCP/IP stacks at the VMkernel level that are configured by default:</a:t>
            </a:r>
          </a:p>
          <a:p>
            <a:pPr>
              <a:buFont typeface="Arial" pitchFamily="34" charset="0"/>
              <a:buChar char="•"/>
            </a:pPr>
            <a:r>
              <a:rPr/>
              <a:t>Default TCP/IP stack</a:t>
            </a:r>
          </a:p>
          <a:p>
            <a:pPr>
              <a:buFont typeface="Arial" pitchFamily="34" charset="0"/>
              <a:buChar char="•"/>
            </a:pPr>
            <a:r>
              <a:rPr/>
              <a:t>vSphere vMotion TCP/IP stack</a:t>
            </a:r>
          </a:p>
          <a:p>
            <a:pPr>
              <a:buFont typeface="Arial" pitchFamily="34" charset="0"/>
              <a:buChar char="•"/>
            </a:pPr>
            <a:r>
              <a:rPr/>
              <a:t>Provisioning TCP/IP stack</a:t>
            </a:r>
          </a:p>
          <a:p>
            <a:pPr marL="0" indent="0">
              <a:buNone/>
            </a:pPr>
            <a:r>
              <a:rPr/>
              <a:t>You can also create a custom TCP/IP stack.</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vSphere vMotion TCP/IP Stacks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Each ESXi host has a second TCP/IP stack that is dedicated to vSphere vMotion migration.</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1 - 51</a:t>
            </a:r>
            <a:endParaRPr lang="en-US" dirty="0"/>
          </a:p>
        </p:txBody>
      </p:sp>
      <p:pic>
        <p:nvPicPr>
          <p:cNvPr id="8" name="Content Placeholder 7|1000|563">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1830212" y="1582738"/>
            <a:ext cx="8531576" cy="4799012"/>
          </a:xfrm>
          <a:prstGeom prst="rect">
            <a:avLst/>
          </a:prstGeom>
        </p:spPr>
      </p:pic>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About Long-Distance vSphere vMotion Migration</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M08_Managing Virtual Machines      |     1 - 52</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indent="0">
              <a:buNone/>
            </a:pPr>
            <a:r>
              <a:rPr/>
              <a:t>Long-distance vSphere vMotion migration is an extension of cross vCenter migration.</a:t>
            </a:r>
          </a:p>
          <a:p>
            <a:pPr marL="0" indent="0">
              <a:buNone/>
            </a:pPr>
            <a:r>
              <a:rPr/>
              <a:t>vCenter instances are spread across large geographic distances and where the latency across sites is high.</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Use cases for long-distance vSphere vMotion migration:</a:t>
            </a:r>
          </a:p>
          <a:p>
            <a:pPr>
              <a:buFont typeface="Arial" pitchFamily="34" charset="0"/>
              <a:buChar char="•"/>
            </a:pPr>
            <a:r>
              <a:rPr/>
              <a:t>Permanent migrations </a:t>
            </a:r>
          </a:p>
          <a:p>
            <a:pPr>
              <a:buFont typeface="Arial" pitchFamily="34" charset="0"/>
              <a:buChar char="•"/>
            </a:pPr>
            <a:r>
              <a:rPr/>
              <a:t>Disaster avoidance</a:t>
            </a:r>
          </a:p>
          <a:p>
            <a:pPr>
              <a:buFont typeface="Arial" pitchFamily="34" charset="0"/>
              <a:buChar char="•"/>
            </a:pPr>
            <a:r>
              <a:rPr/>
              <a:t>Site Recovery Manager and disaster avoidance testing</a:t>
            </a:r>
          </a:p>
          <a:p>
            <a:pPr>
              <a:buFont typeface="Arial" pitchFamily="34" charset="0"/>
              <a:buChar char="•"/>
            </a:pPr>
            <a:r>
              <a:rPr/>
              <a:t>Multisite load balancing</a:t>
            </a:r>
          </a:p>
          <a:p>
            <a:pPr>
              <a:buFont typeface="Arial" pitchFamily="34" charset="0"/>
              <a:buChar char="•"/>
            </a:pPr>
            <a:r>
              <a:rPr/>
              <a:t>Follow-the-sun scenario support</a:t>
            </a:r>
          </a:p>
        </p:txBody>
      </p:sp>
      <p:pic>
        <p:nvPicPr>
          <p:cNvPr id="13" name="Content Placeholder 12|999|554">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162675" y="914400"/>
            <a:ext cx="5419725" cy="3005533"/>
          </a:xfrm>
          <a:prstGeom prst="rect">
            <a:avLst/>
          </a:prstGeom>
        </p:spPr>
      </p:pic>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Networking Prerequisites for Long-Distance vSphere vMotion</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1 - 53</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Long-distance vSphere vMotion migrations must connect over layer 3 connections:</a:t>
            </a:r>
          </a:p>
          <a:p>
            <a:pPr>
              <a:buFont typeface="Arial" pitchFamily="34" charset="0"/>
              <a:buChar char="•"/>
            </a:pPr>
            <a:r>
              <a:rPr/>
              <a:t>Virtual machine network:</a:t>
            </a:r>
          </a:p>
          <a:p>
            <a:pPr lvl="1">
              <a:buFont typeface="Calibri" pitchFamily="34" charset="0"/>
              <a:buChar char="—"/>
            </a:pPr>
            <a:r>
              <a:rPr/>
              <a:t>L2 connection</a:t>
            </a:r>
          </a:p>
          <a:p>
            <a:pPr lvl="1">
              <a:buFont typeface="Calibri" pitchFamily="34" charset="0"/>
              <a:buChar char="—"/>
            </a:pPr>
            <a:r>
              <a:rPr/>
              <a:t>The same VM IP address is available at the destination</a:t>
            </a:r>
          </a:p>
          <a:p>
            <a:pPr>
              <a:buFont typeface="Arial" pitchFamily="34" charset="0"/>
              <a:buChar char="•"/>
            </a:pPr>
            <a:r>
              <a:rPr/>
              <a:t>vSphere vMotion network:</a:t>
            </a:r>
          </a:p>
          <a:p>
            <a:pPr lvl="1">
              <a:buFont typeface="Calibri" pitchFamily="34" charset="0"/>
              <a:buChar char="—"/>
            </a:pPr>
            <a:r>
              <a:rPr/>
              <a:t>L3 connection</a:t>
            </a:r>
          </a:p>
          <a:p>
            <a:pPr lvl="1">
              <a:buFont typeface="Calibri" pitchFamily="34" charset="0"/>
              <a:buChar char="—"/>
            </a:pPr>
            <a:r>
              <a:rPr/>
              <a:t>250 Mbps per vSphere vMotion operation</a:t>
            </a:r>
          </a:p>
          <a:p>
            <a:pPr lvl="1">
              <a:buFont typeface="Calibri" pitchFamily="34" charset="0"/>
              <a:buChar char="—"/>
            </a:pPr>
            <a:r>
              <a:rPr/>
              <a:t>Round-trip time between hosts can take up to 150 milliseconds.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1 - 54</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Recognize the types of VM migrations that you can perform across vCenter instances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Creating Virtual Machine Snapshots</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175"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1 - 56</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Take a snapshot of a virtual machine</a:t>
            </a:r>
          </a:p>
          <a:p>
            <a:pPr>
              <a:buFont typeface="Arial" pitchFamily="34" charset="0"/>
              <a:buChar char="•"/>
            </a:pPr>
            <a:r>
              <a:rPr/>
              <a:t>Manage multiple snapshots</a:t>
            </a:r>
          </a:p>
          <a:p>
            <a:pPr>
              <a:buFont typeface="Arial" pitchFamily="34" charset="0"/>
              <a:buChar char="•"/>
            </a:pPr>
            <a:r>
              <a:rPr/>
              <a:t>Delete virtual machine snapshots</a:t>
            </a:r>
          </a:p>
          <a:p>
            <a:pPr>
              <a:buFont typeface="Arial" pitchFamily="34" charset="0"/>
              <a:buChar char="•"/>
            </a:pPr>
            <a:r>
              <a:rPr/>
              <a:t>Consolidate snapshots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VertHalfHalf">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81E00445-D9A2-4DE6-9028-E5C6963BD15C}"/>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About VM Snapshots</a:t>
            </a:r>
          </a:p>
        </p:txBody>
      </p:sp>
      <p:sp>
        <p:nvSpPr>
          <p:cNvPr id="5" name="Footer Placeholder 4">
            <a:extLst>
              <a:ext uri="{FF2B5EF4-FFF2-40B4-BE49-F238E27FC236}">
                <a16:creationId xmlns:a16="http://schemas.microsoft.com/office/drawing/2014/main" xmlns="" id="{690CD7B5-1413-4504-818E-42D4BAAF2CD8}"/>
              </a:ext>
            </a:extLst>
          </p:cNvPr>
          <p:cNvSpPr>
            <a:spLocks noGrp="1"/>
          </p:cNvSpPr>
          <p:nvPr>
            <p:ph type="ftr" sz="quarter" idx="10"/>
          </p:nvPr>
        </p:nvSpPr>
        <p:spPr>
          <a:xfrm>
            <a:off x="3327662" y="6464899"/>
            <a:ext cx="8254738" cy="301661"/>
          </a:xfrm>
        </p:spPr>
        <p:txBody>
          <a:bodyPr/>
          <a:lstStyle/>
          <a:p>
            <a:pPr>
              <a:lnSpc>
                <a:spcPct val="90000"/>
              </a:lnSpc>
            </a:pPr>
            <a:r>
              <a:rPr lang="en-US"/>
              <a:t>M08_Managing Virtual Machines      |     1 - 57</a:t>
            </a:r>
            <a:endParaRPr lang="en-US" dirty="0"/>
          </a:p>
        </p:txBody>
      </p:sp>
      <p:sp>
        <p:nvSpPr>
          <p:cNvPr id="15" name="Content Placeholder 14">
            <a:extLst>
              <a:ext uri="{FF2B5EF4-FFF2-40B4-BE49-F238E27FC236}">
                <a16:creationId xmlns:a16="http://schemas.microsoft.com/office/drawing/2014/main" xmlns="" id="{24EBDB0D-B085-4510-8561-DD5222D13F40}"/>
              </a:ext>
            </a:extLst>
          </p:cNvPr>
          <p:cNvSpPr>
            <a:spLocks noGrp="1"/>
          </p:cNvSpPr>
          <p:nvPr>
            <p:ph sz="quarter" idx="11"/>
          </p:nvPr>
        </p:nvSpPr>
        <p:spPr>
          <a:xfrm>
            <a:off x="609600" y="914399"/>
            <a:ext cx="10972800" cy="2674261"/>
          </a:xfrm>
        </p:spPr>
        <p:txBody>
          <a:bodyPr/>
          <a:lstStyle/>
          <a:p>
            <a:pPr marL="0" indent="0">
              <a:buNone/>
            </a:pPr>
            <a:r>
              <a:rPr/>
              <a:t>With snapshots, you can preserve the state of the VM so that you can repeatedly return to the same state.</a:t>
            </a:r>
          </a:p>
          <a:p>
            <a:pPr marL="0" indent="0">
              <a:buNone/>
            </a:pPr>
            <a:r>
              <a:rPr/>
              <a:t>For example, if problems occur during the patching or upgrading process, you can revert to the previous state.</a:t>
            </a:r>
          </a:p>
          <a:p>
            <a:pPr marL="0" indent="0">
              <a:buNone/>
            </a:pPr>
            <a:r>
              <a:rPr/>
              <a:t>VM snapshots are not recommended as a VM backup strategy.</a:t>
            </a:r>
          </a:p>
        </p:txBody>
      </p:sp>
      <p:pic>
        <p:nvPicPr>
          <p:cNvPr id="19" name="Content Placeholder 18|881|346">
            <a:extLst>
              <a:ext uri="{FF2B5EF4-FFF2-40B4-BE49-F238E27FC236}">
                <a16:creationId xmlns:a16="http://schemas.microsoft.com/office/drawing/2014/main" xmlns="" id="{F1A5B1A8-ACF7-44A1-92DB-AE8378552D9F}"/>
              </a:ext>
            </a:extLst>
          </p:cNvPr>
          <p:cNvPicPr>
            <a:picLocks noGrp="1" noChangeAspect="1"/>
          </p:cNvPicPr>
          <p:nvPr>
            <p:ph sz="quarter" idx="12"/>
          </p:nvPr>
        </p:nvPicPr>
        <p:blipFill>
          <a:blip r:embed="rId4"/>
          <a:stretch>
            <a:fillRect/>
          </a:stretch>
        </p:blipFill>
        <p:spPr>
          <a:xfrm>
            <a:off x="2685063" y="3702622"/>
            <a:ext cx="6821873" cy="2679192"/>
          </a:xfrm>
          <a:prstGeom prst="rect">
            <a:avLst/>
          </a:prstGeom>
        </p:spPr>
      </p:pic>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Taking Snapshots</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M08_Managing Virtual Machines      |     1 - 58</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indent="0">
              <a:buNone/>
            </a:pPr>
            <a:r>
              <a:rPr/>
              <a:t>You can take a snapshot while a VM is powered on, powered off, or suspended.</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A snapshot captures the following items:</a:t>
            </a:r>
          </a:p>
          <a:p>
            <a:pPr>
              <a:buFont typeface="Arial" pitchFamily="34" charset="0"/>
              <a:buChar char="•"/>
            </a:pPr>
            <a:r>
              <a:rPr/>
              <a:t>VM configuration</a:t>
            </a:r>
          </a:p>
          <a:p>
            <a:pPr>
              <a:buFont typeface="Arial" pitchFamily="34" charset="0"/>
              <a:buChar char="•"/>
            </a:pPr>
            <a:r>
              <a:rPr/>
              <a:t>VM memory state (optional)</a:t>
            </a:r>
          </a:p>
          <a:p>
            <a:pPr>
              <a:buFont typeface="Arial" pitchFamily="34" charset="0"/>
              <a:buChar char="•"/>
            </a:pPr>
            <a:r>
              <a:rPr/>
              <a:t>Virtual disks</a:t>
            </a:r>
          </a:p>
          <a:p>
            <a:pPr marL="0" indent="0">
              <a:buNone/>
            </a:pPr>
            <a:r>
              <a:rPr/>
              <a:t>A snapshot capture does not include Independent virtual disks (persistent and nonpersistent).</a:t>
            </a:r>
          </a:p>
        </p:txBody>
      </p:sp>
      <p:pic>
        <p:nvPicPr>
          <p:cNvPr id="13" name="Content Placeholder 12|496|291">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162675" y="914400"/>
            <a:ext cx="5419725" cy="3186840"/>
          </a:xfrm>
          <a:prstGeom prst="rect">
            <a:avLst/>
          </a:prstGeom>
        </p:spPr>
      </p:pic>
    </p:spTree>
    <p:custDataLst>
      <p:tags r:id="rId1"/>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Types of Snapshots</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M08_Managing Virtual Machines      |     1 - 59</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A delta or child disk is created when you create a snapshot:</a:t>
            </a:r>
          </a:p>
          <a:p>
            <a:pPr>
              <a:buFont typeface="Arial" pitchFamily="34" charset="0"/>
              <a:buChar char="•"/>
            </a:pPr>
            <a:r>
              <a:rPr/>
              <a:t>On the datastore, the delta disk is a sparse disk.</a:t>
            </a:r>
          </a:p>
          <a:p>
            <a:pPr>
              <a:buFont typeface="Arial" pitchFamily="34" charset="0"/>
              <a:buChar char="•"/>
            </a:pPr>
            <a:r>
              <a:rPr/>
              <a:t>Delta disks use different sparse formats depending on the type of datastore.</a:t>
            </a:r>
          </a:p>
        </p:txBody>
      </p:sp>
      <p:graphicFrame>
        <p:nvGraphicFramePr>
          <p:cNvPr id="10190" name="Table 1"/>
          <p:cNvGraphicFramePr>
            <a:graphicFrameLocks noGrp="1"/>
          </p:cNvGraphicFramePr>
          <p:nvPr/>
        </p:nvGraphicFramePr>
        <p:xfrm>
          <a:off x="609600" y="2788920"/>
          <a:ext cx="10972800" cy="2570480"/>
        </p:xfrm>
        <a:graphic>
          <a:graphicData uri="http://schemas.openxmlformats.org/drawingml/2006/table">
            <a:tbl>
              <a:tblPr firstRow="1" bandRow="1">
                <a:tableStyleId>{6E25E649-3F16-4E02-A733-19D2CDBF48F0}</a:tableStyleId>
              </a:tblPr>
              <a:tblGrid>
                <a:gridCol w="1975104"/>
                <a:gridCol w="5047488"/>
                <a:gridCol w="2523744"/>
                <a:gridCol w="1426464"/>
              </a:tblGrid>
              <a:tr h="370840">
                <a:tc>
                  <a:txBody>
                    <a:bodyPr/>
                    <a:lstStyle/>
                    <a:p>
                      <a:pPr marL="0" indent="0" algn="l">
                        <a:buNone/>
                      </a:pPr>
                      <a:r>
                        <a:rPr/>
                        <a:t>Snapshot Type</a:t>
                      </a:r>
                    </a:p>
                  </a:txBody>
                  <a:tcPr/>
                </a:tc>
                <a:tc>
                  <a:txBody>
                    <a:bodyPr/>
                    <a:lstStyle/>
                    <a:p>
                      <a:pPr marL="0" indent="0" algn="l">
                        <a:buNone/>
                      </a:pPr>
                      <a:r>
                        <a:rPr/>
                        <a:t>Datastore Type</a:t>
                      </a:r>
                    </a:p>
                  </a:txBody>
                  <a:tcPr/>
                </a:tc>
                <a:tc>
                  <a:txBody>
                    <a:bodyPr/>
                    <a:lstStyle/>
                    <a:p>
                      <a:pPr marL="0" indent="0" algn="l">
                        <a:buNone/>
                      </a:pPr>
                      <a:r>
                        <a:rPr/>
                        <a:t>Filename</a:t>
                      </a:r>
                    </a:p>
                  </a:txBody>
                  <a:tcPr/>
                </a:tc>
                <a:tc>
                  <a:txBody>
                    <a:bodyPr/>
                    <a:lstStyle/>
                    <a:p>
                      <a:pPr marL="0" indent="0" algn="l">
                        <a:buNone/>
                      </a:pPr>
                      <a:r>
                        <a:rPr/>
                        <a:t>Block Size</a:t>
                      </a:r>
                    </a:p>
                  </a:txBody>
                  <a:tcPr/>
                </a:tc>
              </a:tr>
              <a:tr h="370840">
                <a:tc>
                  <a:txBody>
                    <a:bodyPr/>
                    <a:lstStyle/>
                    <a:p>
                      <a:pPr marL="0" indent="0" algn="l">
                        <a:buNone/>
                      </a:pPr>
                      <a:r>
                        <a:rPr/>
                        <a:t>VMFSsparse</a:t>
                      </a:r>
                    </a:p>
                  </a:txBody>
                  <a:tcPr/>
                </a:tc>
                <a:tc>
                  <a:txBody>
                    <a:bodyPr/>
                    <a:lstStyle/>
                    <a:p>
                      <a:pPr marL="292100" indent="-292100" algn="l">
                        <a:buFont typeface="Arial" pitchFamily="34" charset="0"/>
                        <a:buChar char="•"/>
                      </a:pPr>
                      <a:r>
                        <a:rPr/>
                        <a:t>VMFS5 with virtual disks smaller than 2 TB</a:t>
                      </a:r>
                    </a:p>
                  </a:txBody>
                  <a:tcPr/>
                </a:tc>
                <a:tc>
                  <a:txBody>
                    <a:bodyPr/>
                    <a:lstStyle/>
                    <a:p>
                      <a:pPr marL="0" indent="0" algn="l">
                        <a:buNone/>
                      </a:pPr>
                      <a:r>
                        <a:rPr lang="en-US" dirty="0">
                          <a:solidFill>
                            <a:srgbClr val="000000"/>
                          </a:solidFill>
                          <a:latin typeface="Courier New" panose="02070309020205020404" pitchFamily="49" charset="0"/>
                          <a:cs typeface="Courier New" pitchFamily="49" charset="0"/>
                        </a:rPr>
                        <a:t>#-delta.vmdk</a:t>
                      </a:r>
                    </a:p>
                  </a:txBody>
                  <a:tcPr/>
                </a:tc>
                <a:tc>
                  <a:txBody>
                    <a:bodyPr/>
                    <a:lstStyle/>
                    <a:p>
                      <a:pPr marL="0" indent="0" algn="l">
                        <a:buNone/>
                      </a:pPr>
                      <a:r>
                        <a:rPr/>
                        <a:t>512 bytes</a:t>
                      </a:r>
                    </a:p>
                  </a:txBody>
                  <a:tcPr/>
                </a:tc>
              </a:tr>
              <a:tr h="370840">
                <a:tc>
                  <a:txBody>
                    <a:bodyPr/>
                    <a:lstStyle/>
                    <a:p>
                      <a:pPr marL="0" indent="0" algn="l">
                        <a:buNone/>
                      </a:pPr>
                      <a:r>
                        <a:rPr/>
                        <a:t>SEsparse</a:t>
                      </a:r>
                    </a:p>
                  </a:txBody>
                  <a:tcPr/>
                </a:tc>
                <a:tc>
                  <a:txBody>
                    <a:bodyPr/>
                    <a:lstStyle/>
                    <a:p>
                      <a:pPr marL="292100" indent="-292100" algn="l">
                        <a:buFont typeface="Arial" pitchFamily="34" charset="0"/>
                        <a:buChar char="•"/>
                      </a:pPr>
                      <a:r>
                        <a:rPr/>
                        <a:t>VMFS6</a:t>
                      </a:r>
                    </a:p>
                    <a:p>
                      <a:pPr marL="292100" indent="-292100" algn="l">
                        <a:buFont typeface="Arial" pitchFamily="34" charset="0"/>
                        <a:buChar char="•"/>
                      </a:pPr>
                      <a:r>
                        <a:rPr/>
                        <a:t>VMFS5 with virtual disks larger than 2 TB</a:t>
                      </a:r>
                    </a:p>
                    <a:p>
                      <a:pPr marL="292100" indent="-292100" algn="l">
                        <a:buFont typeface="Arial" pitchFamily="34" charset="0"/>
                        <a:buChar char="•"/>
                      </a:pPr>
                      <a:r>
                        <a:rPr/>
                        <a:t>Space efficient (thin provisioned)</a:t>
                      </a:r>
                    </a:p>
                    <a:p>
                      <a:pPr marL="292100" indent="-292100" algn="l">
                        <a:buFont typeface="Arial" pitchFamily="34" charset="0"/>
                        <a:buChar char="•"/>
                      </a:pPr>
                      <a:r>
                        <a:rPr/>
                        <a:t>Supports disk reclamation (unmap)</a:t>
                      </a:r>
                    </a:p>
                  </a:txBody>
                  <a:tcPr/>
                </a:tc>
                <a:tc>
                  <a:txBody>
                    <a:bodyPr/>
                    <a:lstStyle/>
                    <a:p>
                      <a:pPr marL="0" indent="0" algn="l">
                        <a:buNone/>
                      </a:pPr>
                      <a:r>
                        <a:rPr lang="en-US" dirty="0">
                          <a:solidFill>
                            <a:srgbClr val="000000"/>
                          </a:solidFill>
                          <a:latin typeface="Courier New" panose="02070309020205020404" pitchFamily="49" charset="0"/>
                          <a:cs typeface="Courier New" pitchFamily="49" charset="0"/>
                        </a:rPr>
                        <a:t>#-sesparse.vmdk</a:t>
                      </a:r>
                    </a:p>
                  </a:txBody>
                  <a:tcPr/>
                </a:tc>
                <a:tc>
                  <a:txBody>
                    <a:bodyPr/>
                    <a:lstStyle/>
                    <a:p>
                      <a:pPr marL="0" indent="0" algn="l">
                        <a:buNone/>
                      </a:pPr>
                      <a:r>
                        <a:rPr/>
                        <a:t>4 KB</a:t>
                      </a:r>
                    </a:p>
                  </a:txBody>
                  <a:tcPr/>
                </a:tc>
              </a:tr>
              <a:tr h="370840">
                <a:tc>
                  <a:txBody>
                    <a:bodyPr/>
                    <a:lstStyle/>
                    <a:p>
                      <a:pPr marL="0" indent="0" algn="l">
                        <a:buNone/>
                      </a:pPr>
                      <a:r>
                        <a:rPr/>
                        <a:t>vsanSparse </a:t>
                      </a:r>
                    </a:p>
                  </a:txBody>
                  <a:tcPr/>
                </a:tc>
                <a:tc>
                  <a:txBody>
                    <a:bodyPr/>
                    <a:lstStyle/>
                    <a:p>
                      <a:pPr marL="292100" indent="-292100" algn="l">
                        <a:buFont typeface="Arial" pitchFamily="34" charset="0"/>
                        <a:buChar char="•"/>
                      </a:pPr>
                      <a:r>
                        <a:rPr/>
                        <a:t>vSAN</a:t>
                      </a:r>
                    </a:p>
                  </a:txBody>
                  <a:tcPr/>
                </a:tc>
                <a:tc>
                  <a:txBody>
                    <a:bodyPr/>
                    <a:lstStyle/>
                    <a:p>
                      <a:pPr marL="0" indent="0" algn="l">
                        <a:buNone/>
                      </a:pPr>
                      <a:r>
                        <a:rPr lang="en-US" dirty="0">
                          <a:solidFill>
                            <a:srgbClr val="000000"/>
                          </a:solidFill>
                          <a:latin typeface="Courier New" panose="02070309020205020404" pitchFamily="49" charset="0"/>
                          <a:cs typeface="Courier New" pitchFamily="49" charset="0"/>
                        </a:rPr>
                        <a:t>Delta object</a:t>
                      </a:r>
                    </a:p>
                  </a:txBody>
                  <a:tcPr/>
                </a:tc>
                <a:tc>
                  <a:txBody>
                    <a:bodyPr/>
                    <a:lstStyle/>
                    <a:p>
                      <a:pPr marL="0" indent="0" algn="l">
                        <a:buNone/>
                      </a:pPr>
                      <a:r>
                        <a:rPr/>
                        <a:t>4 MB</a:t>
                      </a:r>
                    </a:p>
                  </a:txBody>
                  <a:tcPr/>
                </a:tc>
              </a:tr>
            </a:tbl>
          </a:graphicData>
        </a:graphic>
      </p:graphicFrame>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About VM Migration</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1 - 6</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indent="0">
              <a:buNone/>
            </a:pPr>
            <a:r>
              <a:rPr/>
              <a:t>Migration means moving a VM from one host, datastore, or vCenter instance to another host, datastore, or vCenter instance.</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Migration can be cold or hot:</a:t>
            </a:r>
          </a:p>
          <a:p>
            <a:pPr>
              <a:buFont typeface="Arial" pitchFamily="34" charset="0"/>
              <a:buChar char="•"/>
            </a:pPr>
            <a:r>
              <a:rPr/>
              <a:t>A cold migration moves a powered-off or suspended VM.</a:t>
            </a:r>
          </a:p>
          <a:p>
            <a:pPr>
              <a:buFont typeface="Arial" pitchFamily="34" charset="0"/>
              <a:buChar char="•"/>
            </a:pPr>
            <a:r>
              <a:rPr/>
              <a:t>A hot migration moves a powered-on VM.</a:t>
            </a:r>
          </a:p>
          <a:p>
            <a:pPr marL="0" indent="0">
              <a:buNone/>
            </a:pPr>
            <a:r>
              <a:rPr/>
              <a:t>vCenter performs compatibility checks before migrating suspended or powered-on VMs to ensure that the VM is compatible with the target host.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VM Snapshot Files</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M08_Managing Virtual Machines      |     1 - 60</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A snapshot consists of a set of files:</a:t>
            </a:r>
          </a:p>
          <a:p>
            <a:pPr>
              <a:buFont typeface="Arial" pitchFamily="34" charset="0"/>
              <a:buChar char="•"/>
            </a:pPr>
            <a:r>
              <a:rPr lang="en-US" dirty="0">
                <a:solidFill>
                  <a:srgbClr val="000000"/>
                </a:solidFill>
                <a:latin typeface="Courier New" panose="02070309020205020404" pitchFamily="49" charset="0"/>
                <a:cs typeface="Courier New" pitchFamily="49" charset="0"/>
              </a:rPr>
              <a:t>-Snapshot#.vmsn</a:t>
            </a:r>
            <a:r>
              <a:rPr/>
              <a:t>: Configuration state</a:t>
            </a:r>
          </a:p>
          <a:p>
            <a:pPr>
              <a:buFont typeface="Arial" pitchFamily="34" charset="0"/>
              <a:buChar char="•"/>
            </a:pPr>
            <a:r>
              <a:rPr lang="en-US" dirty="0">
                <a:solidFill>
                  <a:srgbClr val="000000"/>
                </a:solidFill>
                <a:latin typeface="Courier New" panose="02070309020205020404" pitchFamily="49" charset="0"/>
                <a:cs typeface="Courier New" pitchFamily="49" charset="0"/>
              </a:rPr>
              <a:t>-Snapshot#.vmem</a:t>
            </a:r>
            <a:r>
              <a:rPr/>
              <a:t>: Memory state (optional)</a:t>
            </a:r>
          </a:p>
          <a:p>
            <a:pPr>
              <a:buFont typeface="Arial" pitchFamily="34" charset="0"/>
              <a:buChar char="•"/>
            </a:pPr>
            <a:r>
              <a:rPr lang="en-US" dirty="0">
                <a:solidFill>
                  <a:srgbClr val="000000"/>
                </a:solidFill>
                <a:latin typeface="Courier New" panose="02070309020205020404" pitchFamily="49" charset="0"/>
                <a:cs typeface="Courier New" pitchFamily="49" charset="0"/>
              </a:rPr>
              <a:t>-00000#.vmdk</a:t>
            </a:r>
            <a:r>
              <a:rPr/>
              <a:t>: Disk descriptor</a:t>
            </a:r>
          </a:p>
          <a:p>
            <a:pPr>
              <a:buFont typeface="Arial" pitchFamily="34" charset="0"/>
              <a:buChar char="•"/>
            </a:pPr>
            <a:r>
              <a:rPr lang="en-US" dirty="0">
                <a:solidFill>
                  <a:srgbClr val="000000"/>
                </a:solidFill>
                <a:latin typeface="Courier New" panose="02070309020205020404" pitchFamily="49" charset="0"/>
                <a:cs typeface="Courier New" pitchFamily="49" charset="0"/>
              </a:rPr>
              <a:t>-00000#-delta.vmdk</a:t>
            </a:r>
            <a:r>
              <a:rPr/>
              <a:t>: VMFS5 delta</a:t>
            </a:r>
          </a:p>
          <a:p>
            <a:pPr>
              <a:buFont typeface="Arial" pitchFamily="34" charset="0"/>
              <a:buChar char="•"/>
            </a:pPr>
            <a:r>
              <a:rPr lang="en-US" dirty="0">
                <a:solidFill>
                  <a:srgbClr val="000000"/>
                </a:solidFill>
                <a:latin typeface="Courier New" panose="02070309020205020404" pitchFamily="49" charset="0"/>
                <a:cs typeface="Courier New" pitchFamily="49" charset="0"/>
              </a:rPr>
              <a:t>-00000#-sesparse.vmdk</a:t>
            </a:r>
            <a:r>
              <a:rPr/>
              <a:t>: VMFS6 delta</a:t>
            </a:r>
          </a:p>
          <a:p>
            <a:pPr>
              <a:buFont typeface="Arial" pitchFamily="34" charset="0"/>
              <a:buChar char="•"/>
            </a:pPr>
            <a:r>
              <a:rPr lang="en-US" dirty="0">
                <a:solidFill>
                  <a:srgbClr val="000000"/>
                </a:solidFill>
                <a:latin typeface="Courier New" panose="02070309020205020404" pitchFamily="49" charset="0"/>
                <a:cs typeface="Courier New" pitchFamily="49" charset="0"/>
              </a:rPr>
              <a:t>.vmsd</a:t>
            </a:r>
            <a:r>
              <a:rPr/>
              <a:t>: Stores names, descriptions, and relationships for all the VM's snapshots</a:t>
            </a:r>
          </a:p>
        </p:txBody>
      </p:sp>
      <p:pic>
        <p:nvPicPr>
          <p:cNvPr id="13" name="Content Placeholder 12|1124|616">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162675" y="914400"/>
            <a:ext cx="5419725" cy="2970240"/>
          </a:xfrm>
          <a:prstGeom prst="rect">
            <a:avLst/>
          </a:prstGeom>
        </p:spPr>
      </p:pic>
    </p:spTree>
    <p:custDataLst>
      <p:tags r:id="rId1"/>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Imag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817BBE-13CB-4E43-8281-B3F1E3EFF8CF}"/>
              </a:ext>
            </a:extLst>
          </p:cNvPr>
          <p:cNvSpPr>
            <a:spLocks noGrp="1"/>
          </p:cNvSpPr>
          <p:nvPr>
            <p:ph type="title"/>
          </p:nvPr>
        </p:nvSpPr>
        <p:spPr/>
        <p:txBody>
          <a:bodyPr anchor="ctr" anchorCtr="0"/>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VM Snapshot Files Example (1)</a:t>
            </a:r>
          </a:p>
        </p:txBody>
      </p:sp>
      <p:sp>
        <p:nvSpPr>
          <p:cNvPr id="7" name="Footer Placeholder 6">
            <a:extLst>
              <a:ext uri="{FF2B5EF4-FFF2-40B4-BE49-F238E27FC236}">
                <a16:creationId xmlns:a16="http://schemas.microsoft.com/office/drawing/2014/main" xmlns="" id="{D2F82163-5CBA-48E5-A22D-C030D5928FF3}"/>
              </a:ext>
            </a:extLst>
          </p:cNvPr>
          <p:cNvSpPr>
            <a:spLocks noGrp="1"/>
          </p:cNvSpPr>
          <p:nvPr>
            <p:ph type="ftr" sz="quarter" idx="10"/>
          </p:nvPr>
        </p:nvSpPr>
        <p:spPr/>
        <p:txBody>
          <a:bodyPr/>
          <a:lstStyle/>
          <a:p>
            <a:pPr>
              <a:lnSpc>
                <a:spcPct val="90000"/>
              </a:lnSpc>
            </a:pPr>
            <a:r>
              <a:rPr lang="en-US"/>
              <a:t>M08_Managing Virtual Machines      |     1 - 61</a:t>
            </a:r>
            <a:endParaRPr lang="en-US" dirty="0"/>
          </a:p>
        </p:txBody>
      </p:sp>
      <p:pic>
        <p:nvPicPr>
          <p:cNvPr id="4" name="Content Placeholder 3|1518|204">
            <a:extLst>
              <a:ext uri="{FF2B5EF4-FFF2-40B4-BE49-F238E27FC236}">
                <a16:creationId xmlns:a16="http://schemas.microsoft.com/office/drawing/2014/main" xmlns="" id="{B924104D-00F9-4719-866F-5EE42F625519}"/>
              </a:ext>
            </a:extLst>
          </p:cNvPr>
          <p:cNvPicPr>
            <a:picLocks noGrp="1" noChangeAspect="1"/>
          </p:cNvPicPr>
          <p:nvPr>
            <p:ph sz="quarter" idx="11"/>
          </p:nvPr>
        </p:nvPicPr>
        <p:blipFill>
          <a:blip r:embed="rId4"/>
          <a:stretch>
            <a:fillRect/>
          </a:stretch>
        </p:blipFill>
        <p:spPr>
          <a:xfrm>
            <a:off x="609600" y="914400"/>
            <a:ext cx="10972800" cy="1474605"/>
          </a:xfrm>
          <a:prstGeom prst="rect">
            <a:avLst/>
          </a:prstGeom>
        </p:spPr>
      </p:pic>
    </p:spTree>
    <p:custDataLst>
      <p:tags r:id="rId1"/>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name="Imag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817BBE-13CB-4E43-8281-B3F1E3EFF8CF}"/>
              </a:ext>
            </a:extLst>
          </p:cNvPr>
          <p:cNvSpPr>
            <a:spLocks noGrp="1"/>
          </p:cNvSpPr>
          <p:nvPr>
            <p:ph type="title"/>
          </p:nvPr>
        </p:nvSpPr>
        <p:spPr/>
        <p:txBody>
          <a:bodyPr anchor="ctr" anchorCtr="0"/>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VM Snapshot Files Example (2)</a:t>
            </a:r>
          </a:p>
        </p:txBody>
      </p:sp>
      <p:sp>
        <p:nvSpPr>
          <p:cNvPr id="7" name="Footer Placeholder 6">
            <a:extLst>
              <a:ext uri="{FF2B5EF4-FFF2-40B4-BE49-F238E27FC236}">
                <a16:creationId xmlns:a16="http://schemas.microsoft.com/office/drawing/2014/main" xmlns="" id="{D2F82163-5CBA-48E5-A22D-C030D5928FF3}"/>
              </a:ext>
            </a:extLst>
          </p:cNvPr>
          <p:cNvSpPr>
            <a:spLocks noGrp="1"/>
          </p:cNvSpPr>
          <p:nvPr>
            <p:ph type="ftr" sz="quarter" idx="10"/>
          </p:nvPr>
        </p:nvSpPr>
        <p:spPr/>
        <p:txBody>
          <a:bodyPr/>
          <a:lstStyle/>
          <a:p>
            <a:pPr>
              <a:lnSpc>
                <a:spcPct val="90000"/>
              </a:lnSpc>
            </a:pPr>
            <a:r>
              <a:rPr lang="en-US"/>
              <a:t>M08_Managing Virtual Machines      |     1 - 62</a:t>
            </a:r>
            <a:endParaRPr lang="en-US" dirty="0"/>
          </a:p>
        </p:txBody>
      </p:sp>
      <p:pic>
        <p:nvPicPr>
          <p:cNvPr id="4" name="Content Placeholder 3|1814|468">
            <a:extLst>
              <a:ext uri="{FF2B5EF4-FFF2-40B4-BE49-F238E27FC236}">
                <a16:creationId xmlns:a16="http://schemas.microsoft.com/office/drawing/2014/main" xmlns="" id="{B924104D-00F9-4719-866F-5EE42F625519}"/>
              </a:ext>
            </a:extLst>
          </p:cNvPr>
          <p:cNvPicPr>
            <a:picLocks noGrp="1" noChangeAspect="1"/>
          </p:cNvPicPr>
          <p:nvPr>
            <p:ph sz="quarter" idx="11"/>
          </p:nvPr>
        </p:nvPicPr>
        <p:blipFill>
          <a:blip r:embed="rId4"/>
          <a:stretch>
            <a:fillRect/>
          </a:stretch>
        </p:blipFill>
        <p:spPr>
          <a:xfrm>
            <a:off x="609600" y="914400"/>
            <a:ext cx="10972800" cy="2830909"/>
          </a:xfrm>
          <a:prstGeom prst="rect">
            <a:avLst/>
          </a:prstGeom>
        </p:spPr>
      </p:pic>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name="Imag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817BBE-13CB-4E43-8281-B3F1E3EFF8CF}"/>
              </a:ext>
            </a:extLst>
          </p:cNvPr>
          <p:cNvSpPr>
            <a:spLocks noGrp="1"/>
          </p:cNvSpPr>
          <p:nvPr>
            <p:ph type="title"/>
          </p:nvPr>
        </p:nvSpPr>
        <p:spPr/>
        <p:txBody>
          <a:bodyPr anchor="ctr" anchorCtr="0"/>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VM Snapshot Files Example (3)</a:t>
            </a:r>
          </a:p>
        </p:txBody>
      </p:sp>
      <p:sp>
        <p:nvSpPr>
          <p:cNvPr id="7" name="Footer Placeholder 6">
            <a:extLst>
              <a:ext uri="{FF2B5EF4-FFF2-40B4-BE49-F238E27FC236}">
                <a16:creationId xmlns:a16="http://schemas.microsoft.com/office/drawing/2014/main" xmlns="" id="{D2F82163-5CBA-48E5-A22D-C030D5928FF3}"/>
              </a:ext>
            </a:extLst>
          </p:cNvPr>
          <p:cNvSpPr>
            <a:spLocks noGrp="1"/>
          </p:cNvSpPr>
          <p:nvPr>
            <p:ph type="ftr" sz="quarter" idx="10"/>
          </p:nvPr>
        </p:nvSpPr>
        <p:spPr/>
        <p:txBody>
          <a:bodyPr/>
          <a:lstStyle/>
          <a:p>
            <a:pPr>
              <a:lnSpc>
                <a:spcPct val="90000"/>
              </a:lnSpc>
            </a:pPr>
            <a:r>
              <a:rPr lang="en-US"/>
              <a:t>M08_Managing Virtual Machines      |     1 - 63</a:t>
            </a:r>
            <a:endParaRPr lang="en-US" dirty="0"/>
          </a:p>
        </p:txBody>
      </p:sp>
      <p:pic>
        <p:nvPicPr>
          <p:cNvPr id="4" name="Content Placeholder 3|1856|814">
            <a:extLst>
              <a:ext uri="{FF2B5EF4-FFF2-40B4-BE49-F238E27FC236}">
                <a16:creationId xmlns:a16="http://schemas.microsoft.com/office/drawing/2014/main" xmlns="" id="{B924104D-00F9-4719-866F-5EE42F625519}"/>
              </a:ext>
            </a:extLst>
          </p:cNvPr>
          <p:cNvPicPr>
            <a:picLocks noGrp="1" noChangeAspect="1"/>
          </p:cNvPicPr>
          <p:nvPr>
            <p:ph sz="quarter" idx="11"/>
          </p:nvPr>
        </p:nvPicPr>
        <p:blipFill>
          <a:blip r:embed="rId4"/>
          <a:stretch>
            <a:fillRect/>
          </a:stretch>
        </p:blipFill>
        <p:spPr>
          <a:xfrm>
            <a:off x="609600" y="914400"/>
            <a:ext cx="10972800" cy="4812424"/>
          </a:xfrm>
          <a:prstGeom prst="rect">
            <a:avLst/>
          </a:prstGeom>
        </p:spPr>
      </p:pic>
    </p:spTree>
    <p:custDataLst>
      <p:tags r:id="rId1"/>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Managing Snapshots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In the vSphere Client, you can view snapshots for the active VM and take edit, delete, and revert to actions.</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1 - 64</a:t>
            </a:r>
            <a:endParaRPr lang="en-US" dirty="0"/>
          </a:p>
        </p:txBody>
      </p:sp>
      <p:pic>
        <p:nvPicPr>
          <p:cNvPr id="8" name="Content Placeholder 7|1379|591">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4702628"/>
          </a:xfrm>
          <a:prstGeom prst="rect">
            <a:avLst/>
          </a:prstGeom>
        </p:spPr>
      </p:pic>
    </p:spTree>
    <p:custDataLst>
      <p:tags r:id="rId1"/>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Deleting VM Snapshots (1)</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M08_Managing Virtual Machines      |     1 - 65</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If you delete a snapshot one or more levels above the, </a:t>
            </a:r>
            <a:r>
              <a:rPr lang="en-US" dirty="0">
                <a:solidFill>
                  <a:srgbClr val="000000"/>
                </a:solidFill>
                <a:latin typeface="Courier New" panose="02070309020205020404" pitchFamily="49" charset="0"/>
                <a:cs typeface="Courier New" pitchFamily="49" charset="0"/>
              </a:rPr>
              <a:t>You are here</a:t>
            </a:r>
            <a:r>
              <a:rPr/>
              <a:t> level, the snapshot state is deleted. In this example, the snap01 data is committed into the parent (base disk), and the foundation for snap02 is retained.</a:t>
            </a:r>
          </a:p>
        </p:txBody>
      </p:sp>
      <p:pic>
        <p:nvPicPr>
          <p:cNvPr id="10214" name="Video 10214|1000|500" title="Video 10214">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1821684" y="2788920"/>
            <a:ext cx="8548632" cy="3593592"/>
          </a:xfrm>
          <a:prstGeom prst="rect">
            <a:avLst/>
          </a:prstGeom>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214"/>
                                        </p:tgtEl>
                                      </p:cBhvr>
                                    </p:cmd>
                                  </p:childTnLst>
                                </p:cTn>
                              </p:par>
                            </p:childTnLst>
                          </p:cTn>
                        </p:par>
                      </p:childTnLst>
                    </p:cTn>
                  </p:par>
                </p:childTnLst>
              </p:cTn>
              <p:nextCondLst>
                <p:cond evt="onClick" delay="0">
                  <p:tgtEl>
                    <p:spTgt spid="10214"/>
                  </p:tgtEl>
                </p:cond>
              </p:nextCondLst>
            </p:seq>
            <p:video>
              <p:cMediaNode vol="80000">
                <p:cTn id="7" fill="hold" display="0">
                  <p:stCondLst>
                    <p:cond delay="indefinite"/>
                  </p:stCondLst>
                </p:cTn>
                <p:tgtEl>
                  <p:spTgt spid="10214"/>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Deleting VM Snapshots (2)</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If you delete the latest snapshot, the changes are committed to its parent. The snap02 data is committed into snap01 data, and the snap02 </a:t>
            </a:r>
            <a:r>
              <a:rPr lang="en-US" dirty="0">
                <a:solidFill>
                  <a:srgbClr val="000000"/>
                </a:solidFill>
                <a:latin typeface="Courier New" panose="02070309020205020404" pitchFamily="49" charset="0"/>
                <a:cs typeface="Courier New" pitchFamily="49" charset="0"/>
              </a:rPr>
              <a:t>-delta.vmdk</a:t>
            </a:r>
            <a:r>
              <a:rPr/>
              <a:t> file is deleted.</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1 - 66</a:t>
            </a:r>
            <a:endParaRPr lang="en-US" dirty="0"/>
          </a:p>
        </p:txBody>
      </p:sp>
      <p:pic>
        <p:nvPicPr>
          <p:cNvPr id="10219" name="Video 10219|1000|500" title="Video 10219">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609600" y="1582738"/>
            <a:ext cx="10972800" cy="4612639"/>
          </a:xfrm>
          <a:prstGeom prst="rect">
            <a:avLst/>
          </a:prstGeom>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1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219"/>
                                        </p:tgtEl>
                                      </p:cBhvr>
                                    </p:cmd>
                                  </p:childTnLst>
                                </p:cTn>
                              </p:par>
                            </p:childTnLst>
                          </p:cTn>
                        </p:par>
                      </p:childTnLst>
                    </p:cTn>
                  </p:par>
                </p:childTnLst>
              </p:cTn>
              <p:nextCondLst>
                <p:cond evt="onClick" delay="0">
                  <p:tgtEl>
                    <p:spTgt spid="10219"/>
                  </p:tgtEl>
                </p:cond>
              </p:nextCondLst>
            </p:seq>
            <p:video>
              <p:cMediaNode vol="80000">
                <p:cTn id="7" fill="hold" display="0">
                  <p:stCondLst>
                    <p:cond delay="indefinite"/>
                  </p:stCondLst>
                </p:cTn>
                <p:tgtEl>
                  <p:spTgt spid="10219"/>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Deleting VM Snapshots (3)</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If you delete a snapshot one or more levels below the </a:t>
            </a:r>
            <a:r>
              <a:rPr lang="en-US" dirty="0">
                <a:solidFill>
                  <a:srgbClr val="000000"/>
                </a:solidFill>
                <a:latin typeface="Courier New" panose="02070309020205020404" pitchFamily="49" charset="0"/>
                <a:cs typeface="Courier New" pitchFamily="49" charset="0"/>
              </a:rPr>
              <a:t>You are here level</a:t>
            </a:r>
            <a:r>
              <a:rPr/>
              <a:t>, subsequent snapshots are deleted, and you can no longer return to those states. The snap02 data is deleted.</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1 - 67</a:t>
            </a:r>
            <a:endParaRPr lang="en-US" dirty="0"/>
          </a:p>
        </p:txBody>
      </p:sp>
      <p:pic>
        <p:nvPicPr>
          <p:cNvPr id="10224" name="Video 10224|1000|500" title="Video 10224">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609600" y="1582738"/>
            <a:ext cx="10972800" cy="4612639"/>
          </a:xfrm>
          <a:prstGeom prst="rect">
            <a:avLst/>
          </a:prstGeom>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2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224"/>
                                        </p:tgtEl>
                                      </p:cBhvr>
                                    </p:cmd>
                                  </p:childTnLst>
                                </p:cTn>
                              </p:par>
                            </p:childTnLst>
                          </p:cTn>
                        </p:par>
                      </p:childTnLst>
                    </p:cTn>
                  </p:par>
                </p:childTnLst>
              </p:cTn>
              <p:nextCondLst>
                <p:cond evt="onClick" delay="0">
                  <p:tgtEl>
                    <p:spTgt spid="10224"/>
                  </p:tgtEl>
                </p:cond>
              </p:nextCondLst>
            </p:seq>
            <p:video>
              <p:cMediaNode vol="80000">
                <p:cTn id="7" fill="hold" display="0">
                  <p:stCondLst>
                    <p:cond delay="indefinite"/>
                  </p:stCondLst>
                </p:cTn>
                <p:tgtEl>
                  <p:spTgt spid="10224"/>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Deleting All VM Snapshots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The delete-all-snapshots mechanism uses storage space efficiently. The size of the base disk does not increase. Snap01 is committed to the base disk before snap02 is committed.</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1 - 68</a:t>
            </a:r>
            <a:endParaRPr lang="en-US" dirty="0"/>
          </a:p>
        </p:txBody>
      </p:sp>
      <p:pic>
        <p:nvPicPr>
          <p:cNvPr id="10229" name="Video 10229|1000|500" title="Video 10229">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609600" y="1582738"/>
            <a:ext cx="10972800" cy="4612639"/>
          </a:xfrm>
          <a:prstGeom prst="rect">
            <a:avLst/>
          </a:prstGeom>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2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229"/>
                                        </p:tgtEl>
                                      </p:cBhvr>
                                    </p:cmd>
                                  </p:childTnLst>
                                </p:cTn>
                              </p:par>
                            </p:childTnLst>
                          </p:cTn>
                        </p:par>
                      </p:childTnLst>
                    </p:cTn>
                  </p:par>
                </p:childTnLst>
              </p:cTn>
              <p:nextCondLst>
                <p:cond evt="onClick" delay="0">
                  <p:tgtEl>
                    <p:spTgt spid="10229"/>
                  </p:tgtEl>
                </p:cond>
              </p:nextCondLst>
            </p:seq>
            <p:video>
              <p:cMediaNode vol="80000">
                <p:cTn id="7" fill="hold" display="0">
                  <p:stCondLst>
                    <p:cond delay="indefinite"/>
                  </p:stCondLst>
                </p:cTn>
                <p:tgtEl>
                  <p:spTgt spid="10229"/>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About Snapshot Consolidation</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M08_Managing Virtual Machines      |     1 - 69</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Snapshot consolidation is a method for committing a chain of delta disks to the base disks when the Snapshot Manager shows that no snapshots exist, but the delta disk files remain on the datastore.</a:t>
            </a:r>
          </a:p>
        </p:txBody>
      </p:sp>
      <p:sp>
        <p:nvSpPr>
          <p:cNvPr id="12" name="Content Placeholder 11">
            <a:extLst>
              <a:ext uri="{FF2B5EF4-FFF2-40B4-BE49-F238E27FC236}">
                <a16:creationId xmlns:a16="http://schemas.microsoft.com/office/drawing/2014/main" xmlns="" id="{E6091F57-CD45-4EFB-9930-8D47B12D4AD8}"/>
              </a:ext>
            </a:extLst>
          </p:cNvPr>
          <p:cNvSpPr>
            <a:spLocks noGrp="1"/>
          </p:cNvSpPr>
          <p:nvPr>
            <p:ph sz="quarter" idx="15"/>
          </p:nvPr>
        </p:nvSpPr>
        <p:spPr>
          <a:xfrm>
            <a:off x="609600" y="2788920"/>
            <a:ext cx="10972800" cy="3593592"/>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Snapshot consolidation resolves problems that might occur with snapshots:</a:t>
            </a:r>
          </a:p>
          <a:p>
            <a:pPr>
              <a:buFont typeface="Arial" pitchFamily="34" charset="0"/>
              <a:buChar char="•"/>
            </a:pPr>
            <a:r>
              <a:rPr/>
              <a:t>The snapshot descriptor file is committed correctly, and the Snapshot window shows that all the snapshots are deleted.</a:t>
            </a:r>
          </a:p>
          <a:p>
            <a:pPr>
              <a:buFont typeface="Arial" pitchFamily="34" charset="0"/>
              <a:buChar char="•"/>
            </a:pPr>
            <a:r>
              <a:rPr/>
              <a:t>The snapshot files (</a:t>
            </a:r>
            <a:r>
              <a:rPr lang="en-US" dirty="0">
                <a:solidFill>
                  <a:srgbClr val="000000"/>
                </a:solidFill>
                <a:latin typeface="Courier New" panose="02070309020205020404" pitchFamily="49" charset="0"/>
                <a:cs typeface="Courier New" pitchFamily="49" charset="0"/>
              </a:rPr>
              <a:t>-delta.vmdk</a:t>
            </a:r>
            <a:r>
              <a:rPr/>
              <a:t> or </a:t>
            </a:r>
            <a:r>
              <a:rPr lang="en-US" dirty="0">
                <a:solidFill>
                  <a:srgbClr val="000000"/>
                </a:solidFill>
                <a:latin typeface="Courier New" panose="02070309020205020404" pitchFamily="49" charset="0"/>
                <a:cs typeface="Courier New" pitchFamily="49" charset="0"/>
              </a:rPr>
              <a:t>-sesparse.vmdk</a:t>
            </a:r>
            <a:r>
              <a:rPr/>
              <a:t>) still exist in the VM's folder on the datastore.</a:t>
            </a:r>
          </a:p>
          <a:p>
            <a:pPr>
              <a:buFont typeface="Arial" pitchFamily="34" charset="0"/>
              <a:buChar char="•"/>
            </a:pPr>
            <a:r>
              <a:rPr/>
              <a:t>Snapshot files can continue to expand until they reach the size of the </a:t>
            </a:r>
            <a:r>
              <a:rPr lang="en-US" dirty="0">
                <a:solidFill>
                  <a:srgbClr val="000000"/>
                </a:solidFill>
                <a:latin typeface="Courier New" panose="02070309020205020404" pitchFamily="49" charset="0"/>
                <a:cs typeface="Courier New" pitchFamily="49" charset="0"/>
              </a:rPr>
              <a:t>-flat.vmdk</a:t>
            </a:r>
            <a:r>
              <a:rPr/>
              <a:t> file or until the datastore runs out of space.</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Migration Types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The type of migration that you perform depends on the power state of the VM that you select in the inventory and the migration type that you select in the Migrate wizard.</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1 - 7</a:t>
            </a:r>
            <a:endParaRPr lang="en-US" dirty="0"/>
          </a:p>
        </p:txBody>
      </p:sp>
      <p:pic>
        <p:nvPicPr>
          <p:cNvPr id="8" name="Content Placeholder 7|3882|1379">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3897859"/>
          </a:xfrm>
          <a:prstGeom prst="rect">
            <a:avLst/>
          </a:prstGeom>
        </p:spPr>
      </p:pic>
    </p:spTree>
    <p:custDataLst>
      <p:tags r:id="rId1"/>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Discovering When to Consolidate Snapshots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On the </a:t>
            </a:r>
            <a:r>
              <a:rPr lang="en-US" b="1" dirty="0">
                <a:solidFill>
                  <a:srgbClr val="000000"/>
                </a:solidFill>
                <a:latin typeface="Metropolis Semi Bold" panose="00000700000000000000" pitchFamily="2" charset="0"/>
                <a:cs typeface="Courier New" pitchFamily="49" charset="0"/>
              </a:rPr>
              <a:t>Monitor</a:t>
            </a:r>
            <a:r>
              <a:rPr/>
              <a:t> tab under </a:t>
            </a:r>
            <a:r>
              <a:rPr lang="en-US" b="1" dirty="0">
                <a:solidFill>
                  <a:srgbClr val="000000"/>
                </a:solidFill>
                <a:latin typeface="Metropolis Semi Bold" panose="00000700000000000000" pitchFamily="2" charset="0"/>
                <a:cs typeface="Courier New" pitchFamily="49" charset="0"/>
              </a:rPr>
              <a:t>All Issues</a:t>
            </a:r>
            <a:r>
              <a:rPr/>
              <a:t> for the VM, a warning notifies you that a consolidation is required.</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1 - 70</a:t>
            </a:r>
            <a:endParaRPr lang="en-US" dirty="0"/>
          </a:p>
        </p:txBody>
      </p:sp>
      <p:pic>
        <p:nvPicPr>
          <p:cNvPr id="8" name="Content Placeholder 7|4202|980">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2559101"/>
          </a:xfrm>
          <a:prstGeom prst="rect">
            <a:avLst/>
          </a:prstGeom>
        </p:spPr>
      </p:pic>
    </p:spTree>
    <p:custDataLst>
      <p:tags r:id="rId1"/>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Consolidating Snapshots</a:t>
            </a:r>
          </a:p>
        </p:txBody>
      </p:sp>
      <p:pic>
        <p:nvPicPr>
          <p:cNvPr id="3" name="Content Placeholder 2|2983|1741"/>
          <p:cNvPicPr>
            <a:picLocks noGrp="1" noChangeAspect="1"/>
          </p:cNvPicPr>
          <p:nvPr>
            <p:ph sz="half" idx="1"/>
          </p:nvPr>
        </p:nvPicPr>
        <p:blipFill>
          <a:blip r:embed="rId4"/>
          <a:stretch>
            <a:fillRect/>
          </a:stretch>
        </p:blipFill>
        <p:spPr>
          <a:xfrm>
            <a:off x="4377837" y="914400"/>
            <a:ext cx="7204563" cy="4204875"/>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After the snapshot consolidation warning appears, you can use the vSphere Client to consolidate the snapshots.</a:t>
            </a:r>
          </a:p>
          <a:p>
            <a:pPr marL="0" indent="0">
              <a:buNone/>
            </a:pPr>
            <a:r>
              <a:rPr/>
              <a:t>All snapshot delta disks are committed to the base disks.</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M08_Managing Virtual Machines      |     1 - 71</a:t>
            </a:r>
            <a:endParaRPr lang="en-US" dirty="0"/>
          </a:p>
        </p:txBody>
      </p:sp>
    </p:spTree>
    <p:custDataLst>
      <p:tags r:id="rId1"/>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Lab 3: Working with Snapshots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1 - 72</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Take VM snapshots, revert a VM to a different snapshot, and delete snapshots:</a:t>
            </a:r>
          </a:p>
          <a:p>
            <a:pPr>
              <a:buFont typeface="+mj-lt"/>
              <a:buAutoNum type="arabicPeriod"/>
            </a:pPr>
            <a:r>
              <a:rPr/>
              <a:t>Take Snapshots of a Virtual Machine</a:t>
            </a:r>
          </a:p>
          <a:p>
            <a:pPr>
              <a:buFont typeface="+mj-lt"/>
              <a:buAutoNum type="arabicPeriod" startAt="2"/>
            </a:pPr>
            <a:r>
              <a:rPr/>
              <a:t>Add Files and Take Another Snapshot of a Virtual Machine</a:t>
            </a:r>
          </a:p>
          <a:p>
            <a:pPr>
              <a:buFont typeface="+mj-lt"/>
              <a:buAutoNum type="arabicPeriod" startAt="3"/>
            </a:pPr>
            <a:r>
              <a:rPr/>
              <a:t>Revert the Virtual Machine to a Snapshot</a:t>
            </a:r>
          </a:p>
          <a:p>
            <a:pPr>
              <a:buFont typeface="+mj-lt"/>
              <a:buAutoNum type="arabicPeriod" startAt="4"/>
            </a:pPr>
            <a:r>
              <a:rPr/>
              <a:t>Delete a Snapshot</a:t>
            </a:r>
          </a:p>
          <a:p>
            <a:pPr>
              <a:buFont typeface="+mj-lt"/>
              <a:buAutoNum type="arabicPeriod" startAt="5"/>
            </a:pPr>
            <a:r>
              <a:rPr/>
              <a:t>Delete All Snapshots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1 - 73</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Take a snapshot of a virtual machine</a:t>
            </a:r>
          </a:p>
          <a:p>
            <a:pPr>
              <a:buFont typeface="Arial" pitchFamily="34" charset="0"/>
              <a:buChar char="•"/>
            </a:pPr>
            <a:r>
              <a:rPr/>
              <a:t>Manage multiple snapshots</a:t>
            </a:r>
          </a:p>
          <a:p>
            <a:pPr>
              <a:buFont typeface="Arial" pitchFamily="34" charset="0"/>
              <a:buChar char="•"/>
            </a:pPr>
            <a:r>
              <a:rPr/>
              <a:t>Delete virtual machine snapshots</a:t>
            </a:r>
          </a:p>
          <a:p>
            <a:pPr>
              <a:buFont typeface="Arial" pitchFamily="34" charset="0"/>
              <a:buChar char="•"/>
            </a:pPr>
            <a:r>
              <a:rPr/>
              <a:t>Consolidate snapshots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Virtual CPU and Memory Concepts</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248"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1 - 75</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Describe CPU and memory concepts in relation to a virtualized environment</a:t>
            </a:r>
          </a:p>
          <a:p>
            <a:pPr>
              <a:buFont typeface="Arial" pitchFamily="34" charset="0"/>
              <a:buChar char="•"/>
            </a:pPr>
            <a:r>
              <a:rPr/>
              <a:t>Recognize techniques for addressing memory resource overcommitment</a:t>
            </a:r>
          </a:p>
          <a:p>
            <a:pPr>
              <a:buFont typeface="Arial" pitchFamily="34" charset="0"/>
              <a:buChar char="•"/>
            </a:pPr>
            <a:r>
              <a:rPr/>
              <a:t>Identify additional technologies that improve memory use</a:t>
            </a:r>
          </a:p>
          <a:p>
            <a:pPr>
              <a:buFont typeface="Arial" pitchFamily="34" charset="0"/>
              <a:buChar char="•"/>
            </a:pPr>
            <a:r>
              <a:rPr/>
              <a:t>Describe how VMware Virtual SMP works</a:t>
            </a:r>
          </a:p>
          <a:p>
            <a:pPr>
              <a:buFont typeface="Arial" pitchFamily="34" charset="0"/>
              <a:buChar char="•"/>
            </a:pPr>
            <a:r>
              <a:rPr/>
              <a:t>Explain how the VMkernel uses hyperthreading</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Memory Virtualization Basics</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M08_Managing Virtual Machines      |     1 - 76</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vSphere has the following layers of memory:</a:t>
            </a:r>
          </a:p>
          <a:p>
            <a:pPr>
              <a:buFont typeface="Arial" pitchFamily="34" charset="0"/>
              <a:buChar char="•"/>
            </a:pPr>
            <a:r>
              <a:rPr/>
              <a:t>Guest OS virtual memory is presented to applications by the operating system</a:t>
            </a:r>
          </a:p>
          <a:p>
            <a:pPr>
              <a:buFont typeface="Arial" pitchFamily="34" charset="0"/>
              <a:buChar char="•"/>
            </a:pPr>
            <a:r>
              <a:rPr/>
              <a:t>Guest OS physical memory is presented to the virtual machine by the VMkernel</a:t>
            </a:r>
          </a:p>
          <a:p>
            <a:pPr>
              <a:buFont typeface="Arial" pitchFamily="34" charset="0"/>
              <a:buChar char="•"/>
            </a:pPr>
            <a:r>
              <a:rPr/>
              <a:t>Host machine memory that is managed by the VMkernel provides a contiguous, addressable memory space that is used by the VM</a:t>
            </a:r>
          </a:p>
        </p:txBody>
      </p:sp>
      <p:pic>
        <p:nvPicPr>
          <p:cNvPr id="13" name="Content Placeholder 12|800|816">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196037" y="914400"/>
            <a:ext cx="5353000" cy="5467350"/>
          </a:xfrm>
          <a:prstGeom prst="rect">
            <a:avLst/>
          </a:prstGeom>
        </p:spPr>
      </p:pic>
    </p:spTree>
    <p:custDataLst>
      <p:tags r:id="rId1"/>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VM Memory Overcommitment</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M08_Managing Virtual Machines      |     1 - 77</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indent="0">
              <a:buNone/>
            </a:pPr>
            <a:r>
              <a:rPr/>
              <a:t>Memory is overcommitted when the combined configured memory footprint of all powered-on VMs exceeds that of the host memory sizes.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When memory is overcommitted:</a:t>
            </a:r>
          </a:p>
          <a:p>
            <a:pPr>
              <a:buFont typeface="Arial" pitchFamily="34" charset="0"/>
              <a:buChar char="•"/>
            </a:pPr>
            <a:r>
              <a:rPr/>
              <a:t>VMs do not always use their full allocated memory</a:t>
            </a:r>
          </a:p>
          <a:p>
            <a:pPr>
              <a:buFont typeface="Arial" pitchFamily="34" charset="0"/>
              <a:buChar char="•"/>
            </a:pPr>
            <a:r>
              <a:rPr/>
              <a:t>To improve memory use, an ESXi host reclaims memory from idle VMs to allocate to VMs that need more memory</a:t>
            </a:r>
          </a:p>
          <a:p>
            <a:pPr>
              <a:buFont typeface="Arial" pitchFamily="34" charset="0"/>
              <a:buChar char="•"/>
            </a:pPr>
            <a:r>
              <a:rPr/>
              <a:t>VM memory can be swapped out to the </a:t>
            </a:r>
            <a:r>
              <a:rPr lang="en-US" dirty="0">
                <a:solidFill>
                  <a:srgbClr val="000000"/>
                </a:solidFill>
                <a:latin typeface="Courier New" panose="02070309020205020404" pitchFamily="49" charset="0"/>
                <a:cs typeface="Courier New" pitchFamily="49" charset="0"/>
              </a:rPr>
              <a:t>.vswp</a:t>
            </a:r>
            <a:r>
              <a:rPr/>
              <a:t> file</a:t>
            </a:r>
          </a:p>
          <a:p>
            <a:pPr>
              <a:buFont typeface="Arial" pitchFamily="34" charset="0"/>
              <a:buChar char="•"/>
            </a:pPr>
            <a:r>
              <a:rPr/>
              <a:t>VM memory overhead can be swapped out to the </a:t>
            </a:r>
            <a:r>
              <a:rPr lang="en-US" dirty="0">
                <a:solidFill>
                  <a:srgbClr val="000000"/>
                </a:solidFill>
                <a:latin typeface="Courier New" panose="02070309020205020404" pitchFamily="49" charset="0"/>
                <a:cs typeface="Courier New" pitchFamily="49" charset="0"/>
              </a:rPr>
              <a:t>vmx-*.vswp</a:t>
            </a:r>
            <a:r>
              <a:rPr/>
              <a:t> file</a:t>
            </a:r>
          </a:p>
        </p:txBody>
      </p:sp>
      <p:pic>
        <p:nvPicPr>
          <p:cNvPr id="13" name="Content Placeholder 12|454|470">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228217" y="914400"/>
            <a:ext cx="5288641" cy="5467350"/>
          </a:xfrm>
          <a:prstGeom prst="rect">
            <a:avLst/>
          </a:prstGeom>
        </p:spPr>
      </p:pic>
    </p:spTree>
    <p:custDataLst>
      <p:tags r:id="rId1"/>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Memory Overcommit Techniques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An ESXi host uses memory overcommit techniques to allow the overcommitment of memory while possibly avoiding the need to page memory out to disk.</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1 - 78</a:t>
            </a:r>
            <a:endParaRPr lang="en-US" dirty="0"/>
          </a:p>
        </p:txBody>
      </p:sp>
      <p:graphicFrame>
        <p:nvGraphicFramePr>
          <p:cNvPr id="10263" name="Table 1"/>
          <p:cNvGraphicFramePr>
            <a:graphicFrameLocks noGrp="1"/>
          </p:cNvGraphicFramePr>
          <p:nvPr/>
        </p:nvGraphicFramePr>
        <p:xfrm>
          <a:off x="609600" y="1582738"/>
          <a:ext cx="10863072" cy="4394200"/>
        </p:xfrm>
        <a:graphic>
          <a:graphicData uri="http://schemas.openxmlformats.org/drawingml/2006/table">
            <a:tbl>
              <a:tblPr firstRow="1" bandRow="1">
                <a:tableStyleId>{6E25E649-3F16-4E02-A733-19D2CDBF48F0}</a:tableStyleId>
              </a:tblPr>
              <a:tblGrid>
                <a:gridCol w="3840480"/>
                <a:gridCol w="7022592"/>
              </a:tblGrid>
              <a:tr h="370840">
                <a:tc>
                  <a:txBody>
                    <a:bodyPr/>
                    <a:lstStyle/>
                    <a:p>
                      <a:pPr marL="0" indent="0" algn="l">
                        <a:buNone/>
                      </a:pPr>
                      <a:r>
                        <a:rPr/>
                        <a:t>Methods Used by the ESXi Host</a:t>
                      </a:r>
                    </a:p>
                  </a:txBody>
                  <a:tcPr/>
                </a:tc>
                <a:tc>
                  <a:txBody>
                    <a:bodyPr/>
                    <a:lstStyle/>
                    <a:p>
                      <a:pPr marL="0" indent="0" algn="l">
                        <a:buNone/>
                      </a:pPr>
                      <a:r>
                        <a:rPr/>
                        <a:t>Details</a:t>
                      </a:r>
                    </a:p>
                  </a:txBody>
                  <a:tcPr/>
                </a:tc>
              </a:tr>
              <a:tr h="370840">
                <a:tc>
                  <a:txBody>
                    <a:bodyPr/>
                    <a:lstStyle/>
                    <a:p>
                      <a:pPr marL="0" indent="0" algn="l">
                        <a:buNone/>
                      </a:pPr>
                      <a:r>
                        <a:rPr/>
                        <a:t>Transparent page sharing</a:t>
                      </a:r>
                    </a:p>
                  </a:txBody>
                  <a:tcPr/>
                </a:tc>
                <a:tc>
                  <a:txBody>
                    <a:bodyPr/>
                    <a:lstStyle/>
                    <a:p>
                      <a:pPr marL="0" indent="0" algn="l">
                        <a:buNone/>
                      </a:pPr>
                      <a:r>
                        <a:rPr/>
                        <a:t>This method economizes the use of physical memory pages. In this method, pages with identical contents are stored only once.</a:t>
                      </a:r>
                    </a:p>
                  </a:txBody>
                  <a:tcPr/>
                </a:tc>
              </a:tr>
              <a:tr h="370840">
                <a:tc>
                  <a:txBody>
                    <a:bodyPr/>
                    <a:lstStyle/>
                    <a:p>
                      <a:pPr marL="0" indent="0" algn="l">
                        <a:buNone/>
                      </a:pPr>
                      <a:r>
                        <a:rPr/>
                        <a:t>Ballooning</a:t>
                      </a:r>
                    </a:p>
                  </a:txBody>
                  <a:tcPr/>
                </a:tc>
                <a:tc>
                  <a:txBody>
                    <a:bodyPr/>
                    <a:lstStyle/>
                    <a:p>
                      <a:pPr marL="0" indent="0" algn="l">
                        <a:buNone/>
                      </a:pPr>
                      <a:r>
                        <a:rPr/>
                        <a:t>This method uses the VMware Tools balloon driver to deallocate memory from virtual machines. The ballooning mechanism becomes active when memory is scarce, sometimes forcing VMs to use their own paging areas.</a:t>
                      </a:r>
                    </a:p>
                  </a:txBody>
                  <a:tcPr/>
                </a:tc>
              </a:tr>
              <a:tr h="370840">
                <a:tc>
                  <a:txBody>
                    <a:bodyPr/>
                    <a:lstStyle/>
                    <a:p>
                      <a:pPr marL="0" indent="0" algn="l">
                        <a:buNone/>
                      </a:pPr>
                      <a:r>
                        <a:rPr/>
                        <a:t>Memory compression</a:t>
                      </a:r>
                    </a:p>
                  </a:txBody>
                  <a:tcPr/>
                </a:tc>
                <a:tc>
                  <a:txBody>
                    <a:bodyPr/>
                    <a:lstStyle/>
                    <a:p>
                      <a:pPr marL="0" indent="0" algn="l">
                        <a:buNone/>
                      </a:pPr>
                      <a:r>
                        <a:rPr/>
                        <a:t>This method reduces a VM's memory footprint by storing memory in a compressed format.</a:t>
                      </a:r>
                    </a:p>
                  </a:txBody>
                  <a:tcPr/>
                </a:tc>
              </a:tr>
              <a:tr h="370840">
                <a:tc>
                  <a:txBody>
                    <a:bodyPr/>
                    <a:lstStyle/>
                    <a:p>
                      <a:pPr marL="0" indent="0" algn="l">
                        <a:buNone/>
                      </a:pPr>
                      <a:r>
                        <a:rPr/>
                        <a:t>Host-level SSD swapping</a:t>
                      </a:r>
                    </a:p>
                  </a:txBody>
                  <a:tcPr/>
                </a:tc>
                <a:tc>
                  <a:txBody>
                    <a:bodyPr/>
                    <a:lstStyle/>
                    <a:p>
                      <a:pPr marL="0" indent="0" algn="l">
                        <a:buNone/>
                      </a:pPr>
                      <a:r>
                        <a:rPr/>
                        <a:t>The ESXi host can swap out memory to locally-attached solid-state drives.</a:t>
                      </a:r>
                    </a:p>
                  </a:txBody>
                  <a:tcPr/>
                </a:tc>
              </a:tr>
              <a:tr h="370840">
                <a:tc>
                  <a:txBody>
                    <a:bodyPr/>
                    <a:lstStyle/>
                    <a:p>
                      <a:pPr marL="0" indent="0" algn="l">
                        <a:buNone/>
                      </a:pPr>
                      <a:r>
                        <a:rPr/>
                        <a:t>VM memory paging to disk</a:t>
                      </a:r>
                    </a:p>
                  </a:txBody>
                  <a:tcPr/>
                </a:tc>
                <a:tc>
                  <a:txBody>
                    <a:bodyPr/>
                    <a:lstStyle/>
                    <a:p>
                      <a:pPr marL="0" indent="0" algn="l">
                        <a:buNone/>
                      </a:pPr>
                      <a:r>
                        <a:rPr/>
                        <a:t>Using VMkernel swap space is the last resort because of poor performance.</a:t>
                      </a:r>
                    </a:p>
                  </a:txBody>
                  <a:tcPr/>
                </a:tc>
              </a:tr>
            </a:tbl>
          </a:graphicData>
        </a:graphic>
      </p:graphicFrame>
    </p:spTree>
    <p:custDataLst>
      <p:tags r:id="rId1"/>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Configuring Multicore VMs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can build VMs with multiple virtual CPUs (vCPUs). The number of vCPUs that you configure for a single VM depends on the physical architecture of the ESXi host.</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1 - 79</a:t>
            </a:r>
            <a:endParaRPr lang="en-US" dirty="0"/>
          </a:p>
        </p:txBody>
      </p:sp>
      <p:pic>
        <p:nvPicPr>
          <p:cNvPr id="8" name="Content Placeholder 7|1000|443">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99140" y="1582738"/>
            <a:ext cx="10793719" cy="4799012"/>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VertHalfHalf">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81E00445-D9A2-4DE6-9028-E5C6963BD15C}"/>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About vSphere vMotion</a:t>
            </a:r>
          </a:p>
        </p:txBody>
      </p:sp>
      <p:sp>
        <p:nvSpPr>
          <p:cNvPr id="5" name="Footer Placeholder 4">
            <a:extLst>
              <a:ext uri="{FF2B5EF4-FFF2-40B4-BE49-F238E27FC236}">
                <a16:creationId xmlns:a16="http://schemas.microsoft.com/office/drawing/2014/main" xmlns="" id="{690CD7B5-1413-4504-818E-42D4BAAF2CD8}"/>
              </a:ext>
            </a:extLst>
          </p:cNvPr>
          <p:cNvSpPr>
            <a:spLocks noGrp="1"/>
          </p:cNvSpPr>
          <p:nvPr>
            <p:ph type="ftr" sz="quarter" idx="10"/>
          </p:nvPr>
        </p:nvSpPr>
        <p:spPr>
          <a:xfrm>
            <a:off x="3327662" y="6464899"/>
            <a:ext cx="8254738" cy="301661"/>
          </a:xfrm>
        </p:spPr>
        <p:txBody>
          <a:bodyPr/>
          <a:lstStyle/>
          <a:p>
            <a:pPr>
              <a:lnSpc>
                <a:spcPct val="90000"/>
              </a:lnSpc>
            </a:pPr>
            <a:r>
              <a:rPr lang="en-US"/>
              <a:t>M08_Managing Virtual Machines      |     1 - 8</a:t>
            </a:r>
            <a:endParaRPr lang="en-US" dirty="0"/>
          </a:p>
        </p:txBody>
      </p:sp>
      <p:sp>
        <p:nvSpPr>
          <p:cNvPr id="15" name="Content Placeholder 14">
            <a:extLst>
              <a:ext uri="{FF2B5EF4-FFF2-40B4-BE49-F238E27FC236}">
                <a16:creationId xmlns:a16="http://schemas.microsoft.com/office/drawing/2014/main" xmlns="" id="{24EBDB0D-B085-4510-8561-DD5222D13F40}"/>
              </a:ext>
            </a:extLst>
          </p:cNvPr>
          <p:cNvSpPr>
            <a:spLocks noGrp="1"/>
          </p:cNvSpPr>
          <p:nvPr>
            <p:ph sz="quarter" idx="11"/>
          </p:nvPr>
        </p:nvSpPr>
        <p:spPr>
          <a:xfrm>
            <a:off x="609600" y="914399"/>
            <a:ext cx="10972800" cy="2674261"/>
          </a:xfrm>
        </p:spPr>
        <p:txBody>
          <a:bodyPr/>
          <a:lstStyle/>
          <a:p>
            <a:pPr marL="0" indent="0">
              <a:buNone/>
            </a:pPr>
            <a:r>
              <a:rPr/>
              <a:t>A vSphere vMotion migration moves a powered-on VM from one host (compute resource) to another.</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vSphere vMotion provides the following capabilities:</a:t>
            </a:r>
          </a:p>
          <a:p>
            <a:pPr>
              <a:buFont typeface="Arial" pitchFamily="34" charset="0"/>
              <a:buChar char="•"/>
            </a:pPr>
            <a:r>
              <a:rPr/>
              <a:t>Improvement in overall hardware use</a:t>
            </a:r>
          </a:p>
          <a:p>
            <a:pPr>
              <a:buFont typeface="Arial" pitchFamily="34" charset="0"/>
              <a:buChar char="•"/>
            </a:pPr>
            <a:r>
              <a:rPr/>
              <a:t>Continuous VM operation while accommodating scheduled ESXi host downtime</a:t>
            </a:r>
          </a:p>
          <a:p>
            <a:pPr>
              <a:buFont typeface="Arial" pitchFamily="34" charset="0"/>
              <a:buChar char="•"/>
            </a:pPr>
            <a:r>
              <a:rPr/>
              <a:t>vSphere DRS to balance VMs across hosts</a:t>
            </a:r>
          </a:p>
        </p:txBody>
      </p:sp>
      <p:pic>
        <p:nvPicPr>
          <p:cNvPr id="19" name="Content Placeholder 18|450|149">
            <a:extLst>
              <a:ext uri="{FF2B5EF4-FFF2-40B4-BE49-F238E27FC236}">
                <a16:creationId xmlns:a16="http://schemas.microsoft.com/office/drawing/2014/main" xmlns="" id="{F1A5B1A8-ACF7-44A1-92DB-AE8378552D9F}"/>
              </a:ext>
            </a:extLst>
          </p:cNvPr>
          <p:cNvPicPr>
            <a:picLocks noGrp="1" noChangeAspect="1"/>
          </p:cNvPicPr>
          <p:nvPr>
            <p:ph sz="quarter" idx="12"/>
          </p:nvPr>
        </p:nvPicPr>
        <p:blipFill>
          <a:blip r:embed="rId4"/>
          <a:stretch>
            <a:fillRect/>
          </a:stretch>
        </p:blipFill>
        <p:spPr>
          <a:xfrm>
            <a:off x="2068625" y="3702622"/>
            <a:ext cx="8054750" cy="2679192"/>
          </a:xfrm>
          <a:prstGeom prst="rect">
            <a:avLst/>
          </a:prstGeom>
        </p:spPr>
      </p:pic>
    </p:spTree>
    <p:custDataLst>
      <p:tags r:id="rId1"/>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About Hyperthreading</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M08_Managing Virtual Machines      |     1 - 80</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With hyperthreading, a core can execute two threads or sets of instructions at the same time:</a:t>
            </a:r>
          </a:p>
          <a:p>
            <a:pPr>
              <a:buFont typeface="Arial" pitchFamily="34" charset="0"/>
              <a:buChar char="•"/>
            </a:pPr>
            <a:r>
              <a:rPr/>
              <a:t>Hyperthreading provides more logical CPUs on which vCPUs can be scheduled</a:t>
            </a:r>
          </a:p>
          <a:p>
            <a:pPr>
              <a:buFont typeface="Arial" pitchFamily="34" charset="0"/>
              <a:buChar char="•"/>
            </a:pPr>
            <a:r>
              <a:rPr/>
              <a:t>Hyperthreading is activated by default</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To activate hyperthreading:</a:t>
            </a:r>
          </a:p>
          <a:p>
            <a:pPr>
              <a:buFont typeface="Arial" pitchFamily="34" charset="0"/>
              <a:buChar char="•"/>
            </a:pPr>
            <a:r>
              <a:rPr/>
              <a:t>Verify that the host system supports hyperthreading</a:t>
            </a:r>
          </a:p>
          <a:p>
            <a:pPr>
              <a:buFont typeface="Arial" pitchFamily="34" charset="0"/>
              <a:buChar char="•"/>
            </a:pPr>
            <a:r>
              <a:rPr/>
              <a:t>Activate hyperthreading in the system BIOS</a:t>
            </a:r>
          </a:p>
          <a:p>
            <a:pPr>
              <a:buFont typeface="Arial" pitchFamily="34" charset="0"/>
              <a:buChar char="•"/>
            </a:pPr>
            <a:r>
              <a:rPr/>
              <a:t>Ensure that hyperthreading for the ESXi host is turned on</a:t>
            </a:r>
          </a:p>
        </p:txBody>
      </p:sp>
      <p:pic>
        <p:nvPicPr>
          <p:cNvPr id="13" name="Content Placeholder 12|800|851">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305287" y="914400"/>
            <a:ext cx="5134501" cy="5467350"/>
          </a:xfrm>
          <a:prstGeom prst="rect">
            <a:avLst/>
          </a:prstGeom>
        </p:spPr>
      </p:pic>
    </p:spTree>
    <p:custDataLst>
      <p:tags r:id="rId1"/>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CPU Load Balancing</a:t>
            </a:r>
          </a:p>
        </p:txBody>
      </p:sp>
      <p:pic>
        <p:nvPicPr>
          <p:cNvPr id="3" name="Content Placeholder 2|161|150"/>
          <p:cNvPicPr>
            <a:picLocks noGrp="1" noChangeAspect="1"/>
          </p:cNvPicPr>
          <p:nvPr>
            <p:ph sz="half" idx="1"/>
          </p:nvPr>
        </p:nvPicPr>
        <p:blipFill>
          <a:blip r:embed="rId4"/>
          <a:stretch>
            <a:fillRect/>
          </a:stretch>
        </p:blipFill>
        <p:spPr>
          <a:xfrm>
            <a:off x="5049667" y="914400"/>
            <a:ext cx="5860902" cy="5467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The VMkernel balances processor time to guarantee that the load is spread smoothly across processor cores in the system.</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M08_Managing Virtual Machines      |     1 - 81</a:t>
            </a:r>
            <a:endParaRPr lang="en-US" dirty="0"/>
          </a:p>
        </p:txBody>
      </p:sp>
    </p:spTree>
    <p:custDataLst>
      <p:tags r:id="rId1"/>
    </p:custData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1 - 82</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Describe CPU and memory concepts in relation to a virtualized environment</a:t>
            </a:r>
          </a:p>
          <a:p>
            <a:pPr>
              <a:buFont typeface="Arial" pitchFamily="34" charset="0"/>
              <a:buChar char="•"/>
            </a:pPr>
            <a:r>
              <a:rPr/>
              <a:t>Recognize techniques for addressing memory resource overcommitment</a:t>
            </a:r>
          </a:p>
          <a:p>
            <a:pPr>
              <a:buFont typeface="Arial" pitchFamily="34" charset="0"/>
              <a:buChar char="•"/>
            </a:pPr>
            <a:r>
              <a:rPr/>
              <a:t>Identify additional technologies that improve memory use</a:t>
            </a:r>
          </a:p>
          <a:p>
            <a:pPr>
              <a:buFont typeface="Arial" pitchFamily="34" charset="0"/>
              <a:buChar char="•"/>
            </a:pPr>
            <a:r>
              <a:rPr/>
              <a:t>Describe how VMware Virtual SMP works</a:t>
            </a:r>
          </a:p>
          <a:p>
            <a:pPr>
              <a:buFont typeface="Arial" pitchFamily="34" charset="0"/>
              <a:buChar char="•"/>
            </a:pPr>
            <a:r>
              <a:rPr/>
              <a:t>Explain how the VMkernel uses hyperthreading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Resource Controls</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279"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1 - 84</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Assign share values for CPU and memory resources</a:t>
            </a:r>
          </a:p>
          <a:p>
            <a:pPr>
              <a:buFont typeface="Arial" pitchFamily="34" charset="0"/>
              <a:buChar char="•"/>
            </a:pPr>
            <a:r>
              <a:rPr/>
              <a:t>Describe how virtual machines compete for resources</a:t>
            </a:r>
          </a:p>
          <a:p>
            <a:pPr>
              <a:buFont typeface="Arial" pitchFamily="34" charset="0"/>
              <a:buChar char="•"/>
            </a:pPr>
            <a:r>
              <a:rPr/>
              <a:t>Define CPU and memory reservations and limits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Reservations, Limits, and Shares</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M08_Managing Virtual Machines      |     1 - 85</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Beyond the CPU and memory configured for a VM, you can apply resource allocation settings to a VM to control the amount of resources granted:</a:t>
            </a:r>
          </a:p>
          <a:p>
            <a:pPr>
              <a:buFont typeface="Arial" pitchFamily="34" charset="0"/>
              <a:buChar char="•"/>
            </a:pPr>
            <a:r>
              <a:rPr/>
              <a:t>A reservation specifies the guaranteed minimum allocation for a VM</a:t>
            </a:r>
          </a:p>
          <a:p>
            <a:pPr>
              <a:buFont typeface="Arial" pitchFamily="34" charset="0"/>
              <a:buChar char="•"/>
            </a:pPr>
            <a:r>
              <a:rPr/>
              <a:t>A limit specifies an upper bound for CPU or memory that can be allocated to a VM</a:t>
            </a:r>
          </a:p>
          <a:p>
            <a:pPr>
              <a:buFont typeface="Arial" pitchFamily="34" charset="0"/>
              <a:buChar char="•"/>
            </a:pPr>
            <a:r>
              <a:rPr/>
              <a:t>A share is a value that specifies the relative priority or importance of a VM's access to a given resource</a:t>
            </a:r>
          </a:p>
        </p:txBody>
      </p:sp>
      <p:pic>
        <p:nvPicPr>
          <p:cNvPr id="13" name="Content Placeholder 12|600|369">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162675" y="914400"/>
            <a:ext cx="5419725" cy="3333046"/>
          </a:xfrm>
          <a:prstGeom prst="rect">
            <a:avLst/>
          </a:prstGeom>
        </p:spPr>
      </p:pic>
    </p:spTree>
    <p:custDataLst>
      <p:tags r:id="rId1"/>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name="VertHalfHalf">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81E00445-D9A2-4DE6-9028-E5C6963BD15C}"/>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Resource Allocation Reservations: RAM</a:t>
            </a:r>
          </a:p>
        </p:txBody>
      </p:sp>
      <p:sp>
        <p:nvSpPr>
          <p:cNvPr id="5" name="Footer Placeholder 4">
            <a:extLst>
              <a:ext uri="{FF2B5EF4-FFF2-40B4-BE49-F238E27FC236}">
                <a16:creationId xmlns:a16="http://schemas.microsoft.com/office/drawing/2014/main" xmlns="" id="{690CD7B5-1413-4504-818E-42D4BAAF2CD8}"/>
              </a:ext>
            </a:extLst>
          </p:cNvPr>
          <p:cNvSpPr>
            <a:spLocks noGrp="1"/>
          </p:cNvSpPr>
          <p:nvPr>
            <p:ph type="ftr" sz="quarter" idx="10"/>
          </p:nvPr>
        </p:nvSpPr>
        <p:spPr>
          <a:xfrm>
            <a:off x="3327662" y="6464899"/>
            <a:ext cx="8254738" cy="301661"/>
          </a:xfrm>
        </p:spPr>
        <p:txBody>
          <a:bodyPr/>
          <a:lstStyle/>
          <a:p>
            <a:pPr>
              <a:lnSpc>
                <a:spcPct val="90000"/>
              </a:lnSpc>
            </a:pPr>
            <a:r>
              <a:rPr lang="en-US"/>
              <a:t>M08_Managing Virtual Machines      |     1 - 86</a:t>
            </a:r>
            <a:endParaRPr lang="en-US" dirty="0"/>
          </a:p>
        </p:txBody>
      </p:sp>
      <p:sp>
        <p:nvSpPr>
          <p:cNvPr id="15" name="Content Placeholder 14">
            <a:extLst>
              <a:ext uri="{FF2B5EF4-FFF2-40B4-BE49-F238E27FC236}">
                <a16:creationId xmlns:a16="http://schemas.microsoft.com/office/drawing/2014/main" xmlns="" id="{24EBDB0D-B085-4510-8561-DD5222D13F40}"/>
              </a:ext>
            </a:extLst>
          </p:cNvPr>
          <p:cNvSpPr>
            <a:spLocks noGrp="1"/>
          </p:cNvSpPr>
          <p:nvPr>
            <p:ph sz="quarter" idx="11"/>
          </p:nvPr>
        </p:nvSpPr>
        <p:spPr>
          <a:xfrm>
            <a:off x="609600" y="914399"/>
            <a:ext cx="10972800" cy="2674261"/>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RAM reservations:</a:t>
            </a:r>
          </a:p>
          <a:p>
            <a:pPr>
              <a:buFont typeface="Arial" pitchFamily="34" charset="0"/>
              <a:buChar char="•"/>
            </a:pPr>
            <a:r>
              <a:rPr/>
              <a:t>Memory reserved to a VM is guaranteed never to swap or balloon.</a:t>
            </a:r>
          </a:p>
          <a:p>
            <a:pPr>
              <a:buFont typeface="Arial" pitchFamily="34" charset="0"/>
              <a:buChar char="•"/>
            </a:pPr>
            <a:r>
              <a:rPr/>
              <a:t>If an ESXi host does not have enough unreserved RAM to support a VM with a reservation, the VM does not power on.</a:t>
            </a:r>
          </a:p>
          <a:p>
            <a:pPr>
              <a:buFont typeface="Arial" pitchFamily="34" charset="0"/>
              <a:buChar char="•"/>
            </a:pPr>
            <a:r>
              <a:rPr/>
              <a:t>Reservations are measured in MB, GB, or TB. The default is 0 MB.</a:t>
            </a:r>
          </a:p>
        </p:txBody>
      </p:sp>
      <p:pic>
        <p:nvPicPr>
          <p:cNvPr id="19" name="Content Placeholder 18|967|454">
            <a:extLst>
              <a:ext uri="{FF2B5EF4-FFF2-40B4-BE49-F238E27FC236}">
                <a16:creationId xmlns:a16="http://schemas.microsoft.com/office/drawing/2014/main" xmlns="" id="{F1A5B1A8-ACF7-44A1-92DB-AE8378552D9F}"/>
              </a:ext>
            </a:extLst>
          </p:cNvPr>
          <p:cNvPicPr>
            <a:picLocks noGrp="1" noChangeAspect="1"/>
          </p:cNvPicPr>
          <p:nvPr>
            <p:ph sz="quarter" idx="12"/>
          </p:nvPr>
        </p:nvPicPr>
        <p:blipFill>
          <a:blip r:embed="rId4"/>
          <a:stretch>
            <a:fillRect/>
          </a:stretch>
        </p:blipFill>
        <p:spPr>
          <a:xfrm>
            <a:off x="2504678" y="3702622"/>
            <a:ext cx="7182643" cy="2679192"/>
          </a:xfrm>
          <a:prstGeom prst="rect">
            <a:avLst/>
          </a:prstGeom>
        </p:spPr>
      </p:pic>
    </p:spTree>
    <p:custDataLst>
      <p:tags r:id="rId1"/>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Resource Allocation Reservations: CPU</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1 - 87</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CPU reservations:</a:t>
            </a:r>
          </a:p>
          <a:p>
            <a:pPr>
              <a:buFont typeface="Arial" pitchFamily="34" charset="0"/>
              <a:buChar char="•"/>
            </a:pPr>
            <a:r>
              <a:rPr/>
              <a:t>CPU that is reserved for a VM is guaranteed to be immediately scheduled on physical cores. The VM is never placed in a CPU ready state.</a:t>
            </a:r>
          </a:p>
          <a:p>
            <a:pPr>
              <a:buFont typeface="Arial" pitchFamily="34" charset="0"/>
              <a:buChar char="•"/>
            </a:pPr>
            <a:r>
              <a:rPr/>
              <a:t>If an ESXi host does not have enough unreserved CPU to support a VM with a reservation, the VM does not power on.</a:t>
            </a:r>
          </a:p>
          <a:p>
            <a:pPr>
              <a:buFont typeface="Arial" pitchFamily="34" charset="0"/>
              <a:buChar char="•"/>
            </a:pPr>
            <a:r>
              <a:rPr/>
              <a:t>Reservations are measured in MHz or GHz.</a:t>
            </a:r>
          </a:p>
          <a:p>
            <a:pPr>
              <a:buFont typeface="Arial" pitchFamily="34" charset="0"/>
              <a:buChar char="•"/>
            </a:pPr>
            <a:r>
              <a:rPr/>
              <a:t>The default is 0 MHz.</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Resource Allocation Limits</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M08_Managing Virtual Machines      |     1 - 88</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RAM limits:</a:t>
            </a:r>
          </a:p>
          <a:p>
            <a:pPr>
              <a:buFont typeface="Arial" pitchFamily="34" charset="0"/>
              <a:buChar char="•"/>
            </a:pPr>
            <a:r>
              <a:rPr/>
              <a:t>VMs never consume more physical RAM than is specified by the memory allocation limit.</a:t>
            </a:r>
          </a:p>
          <a:p>
            <a:pPr>
              <a:buFont typeface="Arial" pitchFamily="34" charset="0"/>
              <a:buChar char="•"/>
            </a:pPr>
            <a:r>
              <a:rPr/>
              <a:t>VMs use the VM swap mechanism (</a:t>
            </a:r>
            <a:r>
              <a:rPr lang="en-US" dirty="0">
                <a:solidFill>
                  <a:srgbClr val="000000"/>
                </a:solidFill>
                <a:latin typeface="Courier New" panose="02070309020205020404" pitchFamily="49" charset="0"/>
                <a:cs typeface="Courier New" pitchFamily="49" charset="0"/>
              </a:rPr>
              <a:t>.vswp</a:t>
            </a:r>
            <a:r>
              <a:rPr/>
              <a:t>) if the guest OS attempts to consume more RAM than is specified by the limit.</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CPU limits:</a:t>
            </a:r>
          </a:p>
          <a:p>
            <a:pPr>
              <a:buFont typeface="Arial" pitchFamily="34" charset="0"/>
              <a:buChar char="•"/>
            </a:pPr>
            <a:r>
              <a:rPr/>
              <a:t>VMs never consume more physical CPU than is specified by the CPU allocation limit.</a:t>
            </a:r>
          </a:p>
          <a:p>
            <a:pPr>
              <a:buFont typeface="Arial" pitchFamily="34" charset="0"/>
              <a:buChar char="•"/>
            </a:pPr>
            <a:r>
              <a:rPr/>
              <a:t>CPU threads are placed in a ready state if the guest OS attempts to schedule threads faster than the limit allows.</a:t>
            </a:r>
          </a:p>
          <a:p>
            <a:pPr marL="0" indent="0">
              <a:buNone/>
            </a:pPr>
            <a:r>
              <a:rPr/>
              <a:t>Usually, specifying a limit is not necessary.</a:t>
            </a:r>
          </a:p>
        </p:txBody>
      </p:sp>
      <p:pic>
        <p:nvPicPr>
          <p:cNvPr id="13" name="Content Placeholder 12|755|425">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162675" y="914400"/>
            <a:ext cx="5419725" cy="4227242"/>
          </a:xfrm>
          <a:prstGeom prst="rect">
            <a:avLst/>
          </a:prstGeom>
        </p:spPr>
      </p:pic>
    </p:spTree>
    <p:custDataLst>
      <p:tags r:id="rId1"/>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name="VertHalfHalf">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81E00445-D9A2-4DE6-9028-E5C6963BD15C}"/>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Resource Allocation Shares</a:t>
            </a:r>
          </a:p>
        </p:txBody>
      </p:sp>
      <p:sp>
        <p:nvSpPr>
          <p:cNvPr id="5" name="Footer Placeholder 4">
            <a:extLst>
              <a:ext uri="{FF2B5EF4-FFF2-40B4-BE49-F238E27FC236}">
                <a16:creationId xmlns:a16="http://schemas.microsoft.com/office/drawing/2014/main" xmlns="" id="{690CD7B5-1413-4504-818E-42D4BAAF2CD8}"/>
              </a:ext>
            </a:extLst>
          </p:cNvPr>
          <p:cNvSpPr>
            <a:spLocks noGrp="1"/>
          </p:cNvSpPr>
          <p:nvPr>
            <p:ph type="ftr" sz="quarter" idx="10"/>
          </p:nvPr>
        </p:nvSpPr>
        <p:spPr>
          <a:xfrm>
            <a:off x="3327662" y="6464899"/>
            <a:ext cx="8254738" cy="301661"/>
          </a:xfrm>
        </p:spPr>
        <p:txBody>
          <a:bodyPr/>
          <a:lstStyle/>
          <a:p>
            <a:pPr>
              <a:lnSpc>
                <a:spcPct val="90000"/>
              </a:lnSpc>
            </a:pPr>
            <a:r>
              <a:rPr lang="en-US"/>
              <a:t>M08_Managing Virtual Machines      |     1 - 89</a:t>
            </a:r>
            <a:endParaRPr lang="en-US" dirty="0"/>
          </a:p>
        </p:txBody>
      </p:sp>
      <p:sp>
        <p:nvSpPr>
          <p:cNvPr id="15" name="Content Placeholder 14">
            <a:extLst>
              <a:ext uri="{FF2B5EF4-FFF2-40B4-BE49-F238E27FC236}">
                <a16:creationId xmlns:a16="http://schemas.microsoft.com/office/drawing/2014/main" xmlns="" id="{24EBDB0D-B085-4510-8561-DD5222D13F40}"/>
              </a:ext>
            </a:extLst>
          </p:cNvPr>
          <p:cNvSpPr>
            <a:spLocks noGrp="1"/>
          </p:cNvSpPr>
          <p:nvPr>
            <p:ph sz="quarter" idx="11"/>
          </p:nvPr>
        </p:nvSpPr>
        <p:spPr>
          <a:xfrm>
            <a:off x="609600" y="914399"/>
            <a:ext cx="10972800" cy="2674261"/>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Shares define the relative importance of a VM:</a:t>
            </a:r>
          </a:p>
          <a:p>
            <a:pPr>
              <a:buFont typeface="Arial" pitchFamily="34" charset="0"/>
              <a:buChar char="•"/>
            </a:pPr>
            <a:r>
              <a:rPr/>
              <a:t>If a VM has twice as many shares of a resource as another VM, the VM is entitled to consume twice as much of that resource when these two VMs compete for resources.</a:t>
            </a:r>
          </a:p>
          <a:p>
            <a:pPr>
              <a:buFont typeface="Arial" pitchFamily="34" charset="0"/>
              <a:buChar char="•"/>
            </a:pPr>
            <a:r>
              <a:rPr/>
              <a:t>Share values apply only if an ESXi host experiences contention for a resource.</a:t>
            </a:r>
          </a:p>
          <a:p>
            <a:pPr marL="0" indent="0">
              <a:buNone/>
            </a:pPr>
            <a:r>
              <a:rPr/>
              <a:t>You can set shares to high, normal, or low. You can also select the custom setting to assign a specific number of shares to each VM.</a:t>
            </a:r>
          </a:p>
        </p:txBody>
      </p:sp>
      <p:graphicFrame>
        <p:nvGraphicFramePr>
          <p:cNvPr id="10301" name="Table 1"/>
          <p:cNvGraphicFramePr>
            <a:graphicFrameLocks noGrp="1"/>
          </p:cNvGraphicFramePr>
          <p:nvPr/>
        </p:nvGraphicFramePr>
        <p:xfrm>
          <a:off x="609600" y="3702622"/>
          <a:ext cx="10863072" cy="2291080"/>
        </p:xfrm>
        <a:graphic>
          <a:graphicData uri="http://schemas.openxmlformats.org/drawingml/2006/table">
            <a:tbl>
              <a:tblPr firstRow="1" bandRow="1">
                <a:tableStyleId>{6E25E649-3F16-4E02-A733-19D2CDBF48F0}</a:tableStyleId>
              </a:tblPr>
              <a:tblGrid>
                <a:gridCol w="2194560"/>
                <a:gridCol w="3840480"/>
                <a:gridCol w="4828032"/>
              </a:tblGrid>
              <a:tr h="370840">
                <a:tc>
                  <a:txBody>
                    <a:bodyPr/>
                    <a:lstStyle/>
                    <a:p>
                      <a:pPr marL="0" indent="0" algn="l">
                        <a:buNone/>
                      </a:pPr>
                      <a:r>
                        <a:rPr/>
                        <a:t>Setting</a:t>
                      </a:r>
                    </a:p>
                  </a:txBody>
                  <a:tcPr/>
                </a:tc>
                <a:tc>
                  <a:txBody>
                    <a:bodyPr/>
                    <a:lstStyle/>
                    <a:p>
                      <a:pPr marL="0" indent="0" algn="l">
                        <a:buNone/>
                      </a:pPr>
                      <a:r>
                        <a:rPr/>
                        <a:t>CPU Share Values</a:t>
                      </a:r>
                    </a:p>
                  </a:txBody>
                  <a:tcPr/>
                </a:tc>
                <a:tc>
                  <a:txBody>
                    <a:bodyPr/>
                    <a:lstStyle/>
                    <a:p>
                      <a:pPr marL="0" indent="0" algn="l">
                        <a:buNone/>
                      </a:pPr>
                      <a:r>
                        <a:rPr/>
                        <a:t>Memory Share Values</a:t>
                      </a:r>
                    </a:p>
                  </a:txBody>
                  <a:tcPr/>
                </a:tc>
              </a:tr>
              <a:tr h="370840">
                <a:tc>
                  <a:txBody>
                    <a:bodyPr/>
                    <a:lstStyle/>
                    <a:p>
                      <a:pPr marL="0" indent="0" algn="l">
                        <a:buNone/>
                      </a:pPr>
                      <a:r>
                        <a:rPr/>
                        <a:t>High</a:t>
                      </a:r>
                    </a:p>
                  </a:txBody>
                  <a:tcPr/>
                </a:tc>
                <a:tc>
                  <a:txBody>
                    <a:bodyPr/>
                    <a:lstStyle/>
                    <a:p>
                      <a:pPr marL="0" indent="0" algn="l">
                        <a:buNone/>
                      </a:pPr>
                      <a:r>
                        <a:rPr/>
                        <a:t>2,000 shares per vCPU</a:t>
                      </a:r>
                    </a:p>
                  </a:txBody>
                  <a:tcPr/>
                </a:tc>
                <a:tc>
                  <a:txBody>
                    <a:bodyPr/>
                    <a:lstStyle/>
                    <a:p>
                      <a:pPr marL="0" indent="0" algn="l">
                        <a:buNone/>
                      </a:pPr>
                      <a:r>
                        <a:rPr/>
                        <a:t>20 shares per MB of configured VM memory</a:t>
                      </a:r>
                    </a:p>
                  </a:txBody>
                  <a:tcPr/>
                </a:tc>
              </a:tr>
              <a:tr h="370840">
                <a:tc>
                  <a:txBody>
                    <a:bodyPr/>
                    <a:lstStyle/>
                    <a:p>
                      <a:pPr marL="0" indent="0" algn="l">
                        <a:buNone/>
                      </a:pPr>
                      <a:r>
                        <a:rPr/>
                        <a:t>Normal</a:t>
                      </a:r>
                    </a:p>
                  </a:txBody>
                  <a:tcPr/>
                </a:tc>
                <a:tc>
                  <a:txBody>
                    <a:bodyPr/>
                    <a:lstStyle/>
                    <a:p>
                      <a:pPr marL="0" indent="0" algn="l">
                        <a:buNone/>
                      </a:pPr>
                      <a:r>
                        <a:rPr/>
                        <a:t>1,000 shares per vCPU</a:t>
                      </a:r>
                    </a:p>
                  </a:txBody>
                  <a:tcPr/>
                </a:tc>
                <a:tc>
                  <a:txBody>
                    <a:bodyPr/>
                    <a:lstStyle/>
                    <a:p>
                      <a:pPr marL="0" indent="0" algn="l">
                        <a:buNone/>
                      </a:pPr>
                      <a:r>
                        <a:rPr/>
                        <a:t>10 shares per MB of configured VM memory</a:t>
                      </a:r>
                    </a:p>
                  </a:txBody>
                  <a:tcPr/>
                </a:tc>
              </a:tr>
              <a:tr h="370840">
                <a:tc>
                  <a:txBody>
                    <a:bodyPr/>
                    <a:lstStyle/>
                    <a:p>
                      <a:pPr marL="0" indent="0" algn="l">
                        <a:buNone/>
                      </a:pPr>
                      <a:r>
                        <a:rPr/>
                        <a:t>Low</a:t>
                      </a:r>
                    </a:p>
                  </a:txBody>
                  <a:tcPr/>
                </a:tc>
                <a:tc>
                  <a:txBody>
                    <a:bodyPr/>
                    <a:lstStyle/>
                    <a:p>
                      <a:pPr marL="0" indent="0" algn="l">
                        <a:buNone/>
                      </a:pPr>
                      <a:r>
                        <a:rPr/>
                        <a:t>500 shares per vCPU</a:t>
                      </a:r>
                    </a:p>
                  </a:txBody>
                  <a:tcPr/>
                </a:tc>
                <a:tc>
                  <a:txBody>
                    <a:bodyPr/>
                    <a:lstStyle/>
                    <a:p>
                      <a:pPr marL="0" indent="0" algn="l">
                        <a:buNone/>
                      </a:pPr>
                      <a:r>
                        <a:rPr/>
                        <a:t>5 shares per MB of configured VM memory</a:t>
                      </a:r>
                    </a:p>
                  </a:txBody>
                  <a:tcPr/>
                </a:tc>
              </a:tr>
            </a:tbl>
          </a:graphicData>
        </a:graphic>
      </p:graphicFrame>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Configuring vSphere vMotion Networks</a:t>
            </a:r>
          </a:p>
        </p:txBody>
      </p:sp>
      <p:pic>
        <p:nvPicPr>
          <p:cNvPr id="3" name="Content Placeholder 2|2814|2502"/>
          <p:cNvPicPr>
            <a:picLocks noGrp="1" noChangeAspect="1"/>
          </p:cNvPicPr>
          <p:nvPr>
            <p:ph sz="half" idx="1"/>
          </p:nvPr>
        </p:nvPicPr>
        <p:blipFill>
          <a:blip r:embed="rId4"/>
          <a:stretch>
            <a:fillRect/>
          </a:stretch>
        </p:blipFill>
        <p:spPr>
          <a:xfrm>
            <a:off x="4950358" y="914400"/>
            <a:ext cx="6059520" cy="5467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vSphere vMotion migrations require correctly configured VMkernel adapters on the source and destination hosts.</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M08_Managing Virtual Machines      |     1 - 9</a:t>
            </a:r>
            <a:endParaRPr lang="en-US" dirty="0"/>
          </a:p>
        </p:txBody>
      </p:sp>
    </p:spTree>
    <p:custDataLst>
      <p:tags r:id="rId1"/>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Resource Shares Example (1)</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VMs are resource consumers. The default resource settings that you assign during VM creation work well for most VMs.</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1 - 90</a:t>
            </a:r>
            <a:endParaRPr lang="en-US" dirty="0"/>
          </a:p>
        </p:txBody>
      </p:sp>
      <p:pic>
        <p:nvPicPr>
          <p:cNvPr id="8" name="Content Placeholder 7|265|150">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1853674" y="1582738"/>
            <a:ext cx="8484652" cy="4799012"/>
          </a:xfrm>
          <a:prstGeom prst="rect">
            <a:avLst/>
          </a:prstGeom>
        </p:spPr>
      </p:pic>
    </p:spTree>
    <p:custDataLst>
      <p:tags r:id="rId1"/>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Resource Shares Example (2)</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can add shares to a virtual machine while it is running.</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1 - 91</a:t>
            </a:r>
            <a:endParaRPr lang="en-US" dirty="0"/>
          </a:p>
        </p:txBody>
      </p:sp>
      <p:pic>
        <p:nvPicPr>
          <p:cNvPr id="8" name="Content Placeholder 7|265|150">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1853674" y="1582738"/>
            <a:ext cx="8484652" cy="4799012"/>
          </a:xfrm>
          <a:prstGeom prst="rect">
            <a:avLst/>
          </a:prstGeom>
        </p:spPr>
      </p:pic>
    </p:spTree>
    <p:custDataLst>
      <p:tags r:id="rId1"/>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Resource Shares Example (3)</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Shares guarantee that a VM is given a certain amount of a resource.</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1 - 92</a:t>
            </a:r>
            <a:endParaRPr lang="en-US" dirty="0"/>
          </a:p>
        </p:txBody>
      </p:sp>
      <p:pic>
        <p:nvPicPr>
          <p:cNvPr id="8" name="Content Placeholder 7|265|150">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1853674" y="1582738"/>
            <a:ext cx="8484652" cy="4799012"/>
          </a:xfrm>
          <a:prstGeom prst="rect">
            <a:avLst/>
          </a:prstGeom>
        </p:spPr>
      </p:pic>
    </p:spTree>
    <p:custDataLst>
      <p:tags r:id="rId1"/>
    </p:custData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Resource Shares Example (4)</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When you delete or power off a VM, fewer total shares remain, so the surviving VMs get more access.</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1 - 93</a:t>
            </a:r>
            <a:endParaRPr lang="en-US" dirty="0"/>
          </a:p>
        </p:txBody>
      </p:sp>
      <p:pic>
        <p:nvPicPr>
          <p:cNvPr id="8" name="Content Placeholder 7|265|150">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1853674" y="1582738"/>
            <a:ext cx="8484652" cy="4799012"/>
          </a:xfrm>
          <a:prstGeom prst="rect">
            <a:avLst/>
          </a:prstGeom>
        </p:spPr>
      </p:pic>
    </p:spTree>
    <p:custDataLst>
      <p:tags r:id="rId1"/>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Defining Resource Allocation Settings for a VM</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can edit a VM's settings to configure CPU and memory resource allocations.</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1 - 94</a:t>
            </a:r>
            <a:endParaRPr lang="en-US" dirty="0"/>
          </a:p>
        </p:txBody>
      </p:sp>
      <p:pic>
        <p:nvPicPr>
          <p:cNvPr id="8" name="Content Placeholder 7|1558|452">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3232679"/>
          </a:xfrm>
          <a:prstGeom prst="rect">
            <a:avLst/>
          </a:prstGeom>
        </p:spPr>
      </p:pic>
    </p:spTree>
    <p:custDataLst>
      <p:tags r:id="rId1"/>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Viewing VM Resource Allocation Settings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can view reservations, limits, and shares settings for all VMs in a cluster.</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M08_Managing Virtual Machines      |     1 - 95</a:t>
            </a:r>
            <a:endParaRPr lang="en-US" dirty="0"/>
          </a:p>
        </p:txBody>
      </p:sp>
      <p:pic>
        <p:nvPicPr>
          <p:cNvPr id="8" name="Content Placeholder 7|1893|489">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2834495"/>
          </a:xfrm>
          <a:prstGeom prst="rect">
            <a:avLst/>
          </a:prstGeom>
        </p:spPr>
      </p:pic>
    </p:spTree>
    <p:custDataLst>
      <p:tags r:id="rId1"/>
    </p:custData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Lab 4: Controlling VM Resources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1 - 96</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Observe the behavior of VMs with different CPU share values:</a:t>
            </a:r>
          </a:p>
          <a:p>
            <a:pPr>
              <a:buFont typeface="+mj-lt"/>
              <a:buAutoNum type="arabicPeriod"/>
            </a:pPr>
            <a:r>
              <a:rPr/>
              <a:t>Create CPU Contention</a:t>
            </a:r>
          </a:p>
          <a:p>
            <a:pPr>
              <a:buFont typeface="+mj-lt"/>
              <a:buAutoNum type="arabicPeriod" startAt="2"/>
            </a:pPr>
            <a:r>
              <a:rPr/>
              <a:t>Verify the CPU Share Functionality</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1 - 97</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Assign share values for CPU and memory resources</a:t>
            </a:r>
          </a:p>
          <a:p>
            <a:pPr>
              <a:buFont typeface="Arial" pitchFamily="34" charset="0"/>
              <a:buChar char="•"/>
            </a:pPr>
            <a:r>
              <a:rPr/>
              <a:t>Describe how virtual machines compete for resources</a:t>
            </a:r>
          </a:p>
          <a:p>
            <a:pPr>
              <a:buFont typeface="Arial" pitchFamily="34" charset="0"/>
              <a:buChar char="•"/>
            </a:pPr>
            <a:r>
              <a:rPr/>
              <a:t>Define CPU and memory reservations and limits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Key Points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M08_Managing Virtual Machines      |     1 - 98</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Hot migrations use vSphere vMotion, vSphere Storage vMotion, or both.</a:t>
            </a:r>
          </a:p>
          <a:p>
            <a:pPr>
              <a:buFont typeface="Arial" pitchFamily="34" charset="0"/>
              <a:buChar char="•"/>
            </a:pPr>
            <a:r>
              <a:rPr/>
              <a:t>You can migrate VMs between vCenter instances, whether they are in the same SSO domain, different SSO domain, or geographically far apart.</a:t>
            </a:r>
          </a:p>
          <a:p>
            <a:pPr>
              <a:buFont typeface="Arial" pitchFamily="34" charset="0"/>
              <a:buChar char="•"/>
            </a:pPr>
            <a:r>
              <a:rPr/>
              <a:t>Enhanced vMotion Compatibility prevents vSphere vMotion migrations from failing because of incompatible CPUs or incompatible vSGA GPUs.</a:t>
            </a:r>
          </a:p>
          <a:p>
            <a:pPr>
              <a:buFont typeface="Arial" pitchFamily="34" charset="0"/>
              <a:buChar char="•"/>
            </a:pPr>
            <a:r>
              <a:rPr/>
              <a:t>You can use VM snapshots to preserve the state of the VM so that you can return repeatedly to the same state.</a:t>
            </a:r>
          </a:p>
          <a:p>
            <a:pPr>
              <a:buFont typeface="Arial" pitchFamily="34" charset="0"/>
              <a:buChar char="•"/>
            </a:pPr>
            <a:r>
              <a:rPr/>
              <a:t>You can apply reservations, limits, and shares against a VM to control the amount of CPU and memory resources granted.</a:t>
            </a:r>
          </a:p>
          <a:p>
            <a:pPr marL="0" indent="0">
              <a:buNone/>
            </a:pPr>
            <a:r>
              <a:rPr/>
              <a:t>Questions?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amp;lt;Module_Title&amp;gt;&amp;quot;&quot;/&gt;&lt;property id=&quot;20307&quot; value=&quot;332&quot;/&gt;&lt;/object&gt;&lt;object type=&quot;3&quot; unique_id=&quot;10005&quot;&gt;&lt;property id=&quot;20148&quot; value=&quot;5&quot;/&gt;&lt;property id=&quot;20300&quot; value=&quot;Slide 2 - &amp;quot;You Are Here&amp;quot;&quot;/&gt;&lt;property id=&quot;20307&quot; value=&quot;333&quot;/&gt;&lt;/object&gt;&lt;object type=&quot;3&quot; unique_id=&quot;10006&quot;&gt;&lt;property id=&quot;20148&quot; value=&quot;5&quot;/&gt;&lt;property id=&quot;20300&quot; value=&quot;Slide 3 - &amp;quot;You Are Here&amp;quot;&quot;/&gt;&lt;property id=&quot;20307&quot; value=&quot;334&quot;/&gt;&lt;/object&gt;&lt;object type=&quot;3&quot; unique_id=&quot;10007&quot;&gt;&lt;property id=&quot;20148&quot; value=&quot;5&quot;/&gt;&lt;property id=&quot;20300&quot; value=&quot;Slide 4 - &amp;quot;Importance&amp;quot;&quot;/&gt;&lt;property id=&quot;20307&quot; value=&quot;335&quot;/&gt;&lt;/object&gt;&lt;object type=&quot;3&quot; unique_id=&quot;10008&quot;&gt;&lt;property id=&quot;20148&quot; value=&quot;5&quot;/&gt;&lt;property id=&quot;20300&quot; value=&quot;Slide 5 - &amp;quot;Typographical Conventions&amp;quot;&quot;/&gt;&lt;property id=&quot;20307&quot; value=&quot;336&quot;/&gt;&lt;/object&gt;&lt;object type=&quot;3&quot; unique_id=&quot;10009&quot;&gt;&lt;property id=&quot;20148&quot; value=&quot;5&quot;/&gt;&lt;property id=&quot;20300&quot; value=&quot;Slide 6 - &amp;quot;Module Lessons&amp;quot;&quot;/&gt;&lt;property id=&quot;20307&quot; value=&quot;337&quot;/&gt;&lt;/object&gt;&lt;object type=&quot;3&quot; unique_id=&quot;10010&quot;&gt;&lt;property id=&quot;20148&quot; value=&quot;5&quot;/&gt;&lt;property id=&quot;20300&quot; value=&quot;Slide 7 - &amp;quot;Lesson #:&amp;#x0D;&amp;#x0A;&amp;lt;Lesson_Title&amp;gt;&amp;quot;&quot;/&gt;&lt;property id=&quot;20307&quot; value=&quot;338&quot;/&gt;&lt;/object&gt;&lt;object type=&quot;3&quot; unique_id=&quot;10011&quot;&gt;&lt;property id=&quot;20148&quot; value=&quot;5&quot;/&gt;&lt;property id=&quot;20300&quot; value=&quot;Slide 8 - &amp;quot;Learner Objectives&amp;quot;&quot;/&gt;&lt;property id=&quot;20307&quot; value=&quot;339&quot;/&gt;&lt;/object&gt;&lt;object type=&quot;3&quot; unique_id=&quot;10012&quot;&gt;&lt;property id=&quot;20148&quot; value=&quot;5&quot;/&gt;&lt;property id=&quot;20300&quot; value=&quot;Slide 9 - &amp;quot;&amp;lt;Content_Slide_Title&amp;gt;&amp;amp;#x09;&amp;quot;&quot;/&gt;&lt;property id=&quot;20307&quot; value=&quot;340&quot;/&gt;&lt;/object&gt;&lt;object type=&quot;3&quot; unique_id=&quot;10013&quot;&gt;&lt;property id=&quot;20148&quot; value=&quot;5&quot;/&gt;&lt;property id=&quot;20300&quot; value=&quot;Slide 12 - &amp;quot;Lab #: &amp;lt; Lab Title&amp;gt;&amp;quot;&quot;/&gt;&lt;property id=&quot;20307&quot; value=&quot;341&quot;/&gt;&lt;/object&gt;&lt;object type=&quot;3&quot; unique_id=&quot;10014&quot;&gt;&lt;property id=&quot;20148&quot; value=&quot;5&quot;/&gt;&lt;property id=&quot;20300&quot; value=&quot;Slide 13 - &amp;quot;Review of Learner Objectives&amp;quot;&quot;/&gt;&lt;property id=&quot;20307&quot; value=&quot;342&quot;/&gt;&lt;/object&gt;&lt;object type=&quot;3&quot; unique_id=&quot;10015&quot;&gt;&lt;property id=&quot;20148&quot; value=&quot;5&quot;/&gt;&lt;property id=&quot;20300&quot; value=&quot;Slide 14 - &amp;quot;References&amp;quot;&quot;/&gt;&lt;property id=&quot;20307&quot; value=&quot;350&quot;/&gt;&lt;/object&gt;&lt;object type=&quot;3&quot; unique_id=&quot;10016&quot;&gt;&lt;property id=&quot;20148&quot; value=&quot;5&quot;/&gt;&lt;property id=&quot;20300&quot; value=&quot;Slide 16 - &amp;quot;Key Points&amp;quot;&quot;/&gt;&lt;property id=&quot;20307&quot; value=&quot;344&quot;/&gt;&lt;/object&gt;&lt;object type=&quot;3&quot; unique_id=&quot;10017&quot;&gt;&lt;property id=&quot;20148&quot; value=&quot;5&quot;/&gt;&lt;property id=&quot;20300&quot; value=&quot;Slide 19 - &amp;quot;Basic Table Styles (1)&amp;quot;&quot;/&gt;&lt;property id=&quot;20307&quot; value=&quot;345&quot;/&gt;&lt;/object&gt;&lt;object type=&quot;3&quot; unique_id=&quot;10018&quot;&gt;&lt;property id=&quot;20148&quot; value=&quot;5&quot;/&gt;&lt;property id=&quot;20300&quot; value=&quot;Slide 20 - &amp;quot;Basic Table Styles (1)&amp;quot;&quot;/&gt;&lt;property id=&quot;20307&quot; value=&quot;346&quot;/&gt;&lt;/object&gt;&lt;object type=&quot;3&quot; unique_id=&quot;10019&quot;&gt;&lt;property id=&quot;20148&quot; value=&quot;5&quot;/&gt;&lt;property id=&quot;20300&quot; value=&quot;Slide 21 - &amp;quot;Theme Colors&amp;quot;&quot;/&gt;&lt;property id=&quot;20307&quot; value=&quot;349&quot;/&gt;&lt;/object&gt;&lt;object type=&quot;3&quot; unique_id=&quot;10020&quot;&gt;&lt;property id=&quot;20148&quot; value=&quot;5&quot;/&gt;&lt;property id=&quot;20300&quot; value=&quot;Slide 22 - &amp;quot;Shape Styles&amp;quot;&quot;/&gt;&lt;property id=&quot;20307&quot; value=&quot;347&quot;/&gt;&lt;/object&gt;&lt;object type=&quot;3&quot; unique_id=&quot;10021&quot;&gt;&lt;property id=&quot;20148&quot; value=&quot;5&quot;/&gt;&lt;property id=&quot;20300&quot; value=&quot;Slide 23 - &amp;quot;VMware Color Palette&amp;quot;&quot;/&gt;&lt;property id=&quot;20307&quot; value=&quot;348&quot;/&gt;&lt;/object&gt;&lt;object type=&quot;3&quot; unique_id=&quot;10022&quot;&gt;&lt;property id=&quot;20148&quot; value=&quot;5&quot;/&gt;&lt;property id=&quot;20300&quot; value=&quot;Slide 17 - &amp;quot;VMware Education Overview&amp;quot;&quot;/&gt;&lt;property id=&quot;20307&quot; value=&quot;353&quot;/&gt;&lt;/object&gt;&lt;object type=&quot;3&quot; unique_id=&quot;10023&quot;&gt;&lt;property id=&quot;20148&quot; value=&quot;5&quot;/&gt;&lt;property id=&quot;20300&quot; value=&quot;Slide 18 - &amp;quot;Animated Slide&amp;quot;&quot;/&gt;&lt;property id=&quot;20307&quot; value=&quot;352&quot;/&gt;&lt;/object&gt;&lt;object type=&quot;3&quot; unique_id=&quot;10156&quot;&gt;&lt;property id=&quot;20148&quot; value=&quot;5&quot;/&gt;&lt;property id=&quot;20300&quot; value=&quot;Slide 15 - &amp;quot;VMware Online Resources&amp;quot;&quot;/&gt;&lt;property id=&quot;20307&quot; value=&quot;354&quot;/&gt;&lt;/object&gt;&lt;object type=&quot;3&quot; unique_id=&quot;10249&quot;&gt;&lt;property id=&quot;20148&quot; value=&quot;5&quot;/&gt;&lt;property id=&quot;20300&quot; value=&quot;Slide 11 - &amp;quot;Labs&amp;quot;&quot;/&gt;&lt;property id=&quot;20307&quot; value=&quot;355&quot;/&gt;&lt;/object&gt;&lt;object type=&quot;3&quot; unique_id=&quot;47825&quot;&gt;&lt;property id=&quot;20148&quot; value=&quot;5&quot;/&gt;&lt;property id=&quot;20300&quot; value=&quot;Slide 10 - &amp;quot;Demonstration: &amp;lt;Demo_Title&amp;gt;&amp;quot;&quot;/&gt;&lt;property id=&quot;20307&quot; value=&quot;356&quot;/&gt;&lt;/object&gt;&lt;/object&gt;&lt;/object&gt;&lt;/database&gt;"/>
  <p:tag name="SECTOMILLISECCONVERTED" val="1"/>
  <p:tag name="ARTICULATE_DESIGN_ID_CORP_TEMPLATE_ILT" val="iISgXMud"/>
  <p:tag name="ARTICULATE_SLIDE_COUNT" val="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RP_TEMPLATE_ILT">
  <a:themeElements>
    <a:clrScheme name="VMware Palette">
      <a:dk1>
        <a:srgbClr val="717074"/>
      </a:dk1>
      <a:lt1>
        <a:srgbClr val="FFFFFF"/>
      </a:lt1>
      <a:dk2>
        <a:srgbClr val="000000"/>
      </a:dk2>
      <a:lt2>
        <a:srgbClr val="F2F2F2"/>
      </a:lt2>
      <a:accent1>
        <a:srgbClr val="0091DA"/>
      </a:accent1>
      <a:accent2>
        <a:srgbClr val="1A4288"/>
      </a:accent2>
      <a:accent3>
        <a:srgbClr val="00C1D5"/>
      </a:accent3>
      <a:accent4>
        <a:srgbClr val="78BE20"/>
      </a:accent4>
      <a:accent5>
        <a:srgbClr val="7F35B2"/>
      </a:accent5>
      <a:accent6>
        <a:srgbClr val="459B36"/>
      </a:accent6>
      <a:hlink>
        <a:srgbClr val="0091DA"/>
      </a:hlink>
      <a:folHlink>
        <a:srgbClr val="00C1D5"/>
      </a:folHlink>
    </a:clrScheme>
    <a:fontScheme name="Metropolis">
      <a:majorFont>
        <a:latin typeface="Metropolis"/>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90000"/>
          </a:lnSpc>
          <a:defRPr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2"/>
          </a:solidFill>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z="1600" dirty="0" err="1" smtClean="0">
            <a:solidFill>
              <a:schemeClr val="tx2"/>
            </a:solidFill>
          </a:defRPr>
        </a:defPPr>
      </a:lstStyle>
    </a:txDef>
  </a:objectDefaults>
  <a:extraClrSchemeLst/>
  <a:custClrLst>
    <a:custClr name="PMS130">
      <a:srgbClr val="FDB813"/>
    </a:custClr>
    <a:custClr name="PMS144">
      <a:srgbClr val="F8981D"/>
    </a:custClr>
    <a:custClr name="PMS180">
      <a:srgbClr val="D9541E"/>
    </a:custClr>
    <a:custClr name="PMS1807">
      <a:srgbClr val="9E3039"/>
    </a:custClr>
    <a:custClr name="PMS195">
      <a:srgbClr val="820024"/>
    </a:custClr>
    <a:custClr name="PMS174">
      <a:srgbClr val="9A3B26"/>
    </a:custClr>
    <a:custClr name="PMS7519">
      <a:srgbClr val="574319"/>
    </a:custClr>
    <a:custClr name="PMS654">
      <a:srgbClr val="003D79"/>
    </a:custClr>
  </a:custClrLst>
</a:theme>
</file>

<file path=ppt/theme/theme2.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A8F7220265D24A8FD96E06CE3EB83D" ma:contentTypeVersion="18" ma:contentTypeDescription="Create a new document." ma:contentTypeScope="" ma:versionID="13b76c8b8cde62f1d3fffeb720101631">
  <xsd:schema xmlns:xsd="http://www.w3.org/2001/XMLSchema" xmlns:xs="http://www.w3.org/2001/XMLSchema" xmlns:p="http://schemas.microsoft.com/office/2006/metadata/properties" xmlns:ns2="a4a8c131-09ff-4a54-b4e3-48d9e04cb701" xmlns:ns3="5314321b-caf6-496c-a06c-e1bc96aee751" xmlns:ns4="eb3a237d-4129-4a2a-8fb3-b20be8ca4bd3" targetNamespace="http://schemas.microsoft.com/office/2006/metadata/properties" ma:root="true" ma:fieldsID="4b35df6a39d7c3f932c3f324dd127fbc" ns2:_="" ns3:_="" ns4:_="">
    <xsd:import namespace="a4a8c131-09ff-4a54-b4e3-48d9e04cb701"/>
    <xsd:import namespace="5314321b-caf6-496c-a06c-e1bc96aee751"/>
    <xsd:import namespace="eb3a237d-4129-4a2a-8fb3-b20be8ca4bd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a8c131-09ff-4a54-b4e3-48d9e04cb7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5e2881d-93c9-4b6d-a08c-48bb4ed1ec6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314321b-caf6-496c-a06c-e1bc96aee75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b3a237d-4129-4a2a-8fb3-b20be8ca4bd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ce1eaf7f-addb-46a9-9c2f-51f3381f9791}" ma:internalName="TaxCatchAll" ma:showField="CatchAllData" ma:web="5314321b-caf6-496c-a06c-e1bc96aee7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b3a237d-4129-4a2a-8fb3-b20be8ca4bd3" xsi:nil="true"/>
    <lcf76f155ced4ddcb4097134ff3c332f xmlns="a4a8c131-09ff-4a54-b4e3-48d9e04cb7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D97B893-332A-43E6-B5D3-AFC864D3D5F8}"/>
</file>

<file path=customXml/itemProps2.xml><?xml version="1.0" encoding="utf-8"?>
<ds:datastoreItem xmlns:ds="http://schemas.openxmlformats.org/officeDocument/2006/customXml" ds:itemID="{9D3AD646-B537-48FB-9B45-3C8C9E704956}"/>
</file>

<file path=customXml/itemProps3.xml><?xml version="1.0" encoding="utf-8"?>
<ds:datastoreItem xmlns:ds="http://schemas.openxmlformats.org/officeDocument/2006/customXml" ds:itemID="{B0AA422A-3707-4858-9D5F-82823DC657F7}"/>
</file>

<file path=docProps/app.xml><?xml version="1.0" encoding="utf-8"?>
<Properties xmlns="http://schemas.openxmlformats.org/officeDocument/2006/extended-properties" xmlns:vt="http://schemas.openxmlformats.org/officeDocument/2006/docPropsVTypes">
  <Template/>
  <TotalTime>180</TotalTime>
  <Words>11767</Words>
  <Application>Microsoft Office PowerPoint</Application>
  <PresentationFormat>Custom</PresentationFormat>
  <Paragraphs>813</Paragraphs>
  <Slides>98</Slides>
  <Notes>89</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98</vt:i4>
      </vt:variant>
    </vt:vector>
  </HeadingPairs>
  <TitlesOfParts>
    <vt:vector size="106" baseType="lpstr">
      <vt:lpstr>Arial</vt:lpstr>
      <vt:lpstr>Metropolis</vt:lpstr>
      <vt:lpstr>Calibri</vt:lpstr>
      <vt:lpstr>Courier New</vt:lpstr>
      <vt:lpstr>Metropolis Semi Bold</vt:lpstr>
      <vt:lpstr>Verdana</vt:lpstr>
      <vt:lpstr>Times New Roman</vt:lpstr>
      <vt:lpstr>CORP_TEMPLATE_ILT</vt:lpstr>
      <vt:lpstr>Managing Virtual Machines</vt:lpstr>
      <vt:lpstr>Importance</vt:lpstr>
      <vt:lpstr>Module Lessons</vt:lpstr>
      <vt:lpstr>Migrating VMs with vSphere vMotion</vt:lpstr>
      <vt:lpstr>Learner Objectives</vt:lpstr>
      <vt:lpstr>About VM Migration</vt:lpstr>
      <vt:lpstr>Migration Types</vt:lpstr>
      <vt:lpstr>About vSphere vMotion</vt:lpstr>
      <vt:lpstr>Configuring vSphere vMotion Networks</vt:lpstr>
      <vt:lpstr>vSphere vMotion Migration Workflow</vt:lpstr>
      <vt:lpstr>VM Requirements for vSphere vMotion Migration</vt:lpstr>
      <vt:lpstr>Host Requirements for vSphere vMotion Migration (1)</vt:lpstr>
      <vt:lpstr>Host Requirements for vSphere vMotion Migration (2)</vt:lpstr>
      <vt:lpstr>Performing a vSphere vMotion Migration</vt:lpstr>
      <vt:lpstr>Checking Migration Errors</vt:lpstr>
      <vt:lpstr>Migrating Encrypted VMs</vt:lpstr>
      <vt:lpstr>Lab 1: vSphere vMotion Migrations</vt:lpstr>
      <vt:lpstr>Review of Learner Objectives</vt:lpstr>
      <vt:lpstr>Configuring Enhanced vMotion Compatibility</vt:lpstr>
      <vt:lpstr>Learner Objectives</vt:lpstr>
      <vt:lpstr>CPU Constraints on vSphere vMotion Migration</vt:lpstr>
      <vt:lpstr>About Enhanced vMotion Compatibility</vt:lpstr>
      <vt:lpstr>EVC Cluster Requirements for CPU Mode</vt:lpstr>
      <vt:lpstr>Configuring EVC CPU Mode on an Existing Cluster</vt:lpstr>
      <vt:lpstr>Changing the EVC Mode for a Cluster</vt:lpstr>
      <vt:lpstr>Virtual Machine EVC CPU Mode</vt:lpstr>
      <vt:lpstr>Enhanced vMotion Compatibility for vSGA GPUs</vt:lpstr>
      <vt:lpstr>EVC Cluster Requirements for Graphics Mode</vt:lpstr>
      <vt:lpstr>Configuring EVC Graphics Mode on an Existing Cluster</vt:lpstr>
      <vt:lpstr>Virtual Machine EVC Graphics Mode</vt:lpstr>
      <vt:lpstr>Review of Learner Objectives</vt:lpstr>
      <vt:lpstr>Migrating VMs with vSphere Storage vMotion</vt:lpstr>
      <vt:lpstr>Learner Objectives</vt:lpstr>
      <vt:lpstr>About vSphere Storage vMotion</vt:lpstr>
      <vt:lpstr>vSphere Storage vMotion In Action</vt:lpstr>
      <vt:lpstr>Identifying Storage Arrays That Support vSphere Storage APIs – Array Integration</vt:lpstr>
      <vt:lpstr>vSphere Storage vMotion Guidelines and Limitations</vt:lpstr>
      <vt:lpstr>Changing Both Compute Resource and Storage During Migration</vt:lpstr>
      <vt:lpstr>Use Cases for Changing Both Compute Resource and Storage</vt:lpstr>
      <vt:lpstr>Lab 2: vSphere Storage vMotion Migrations</vt:lpstr>
      <vt:lpstr>Review of Learner Objectives</vt:lpstr>
      <vt:lpstr>Cross vCenter Migrations</vt:lpstr>
      <vt:lpstr>Learner Objectives</vt:lpstr>
      <vt:lpstr>About Cross vCenter Migrations</vt:lpstr>
      <vt:lpstr>Cross vCenter Migration Requirements</vt:lpstr>
      <vt:lpstr>Performing a Cross vCenter vMotion in Same SSO Domain</vt:lpstr>
      <vt:lpstr>Performing a Cross vCenter vMotion in Different SSO Domain (1)</vt:lpstr>
      <vt:lpstr>Performing a Cross vCenter vMotion in Different SSO Domain (2)</vt:lpstr>
      <vt:lpstr>Network Checks for Cross vCenter Migrations</vt:lpstr>
      <vt:lpstr>VMkernel Networking Layer and TCP/IP Stacks</vt:lpstr>
      <vt:lpstr>vSphere vMotion TCP/IP Stacks</vt:lpstr>
      <vt:lpstr>About Long-Distance vSphere vMotion Migration</vt:lpstr>
      <vt:lpstr>Networking Prerequisites for Long-Distance vSphere vMotion</vt:lpstr>
      <vt:lpstr>Review of Learner Objectives</vt:lpstr>
      <vt:lpstr>Creating Virtual Machine Snapshots</vt:lpstr>
      <vt:lpstr>Learner Objectives</vt:lpstr>
      <vt:lpstr>About VM Snapshots</vt:lpstr>
      <vt:lpstr>Taking Snapshots</vt:lpstr>
      <vt:lpstr>Types of Snapshots</vt:lpstr>
      <vt:lpstr>VM Snapshot Files</vt:lpstr>
      <vt:lpstr>VM Snapshot Files Example (1)</vt:lpstr>
      <vt:lpstr>VM Snapshot Files Example (2)</vt:lpstr>
      <vt:lpstr>VM Snapshot Files Example (3)</vt:lpstr>
      <vt:lpstr>Managing Snapshots</vt:lpstr>
      <vt:lpstr>Deleting VM Snapshots (1)</vt:lpstr>
      <vt:lpstr>Deleting VM Snapshots (2)</vt:lpstr>
      <vt:lpstr>Deleting VM Snapshots (3)</vt:lpstr>
      <vt:lpstr>Deleting All VM Snapshots</vt:lpstr>
      <vt:lpstr>About Snapshot Consolidation</vt:lpstr>
      <vt:lpstr>Discovering When to Consolidate Snapshots</vt:lpstr>
      <vt:lpstr>Consolidating Snapshots</vt:lpstr>
      <vt:lpstr>Lab 3: Working with Snapshots</vt:lpstr>
      <vt:lpstr>Review of Learner Objectives</vt:lpstr>
      <vt:lpstr>Virtual CPU and Memory Concepts</vt:lpstr>
      <vt:lpstr>Learner Objectives</vt:lpstr>
      <vt:lpstr>Memory Virtualization Basics</vt:lpstr>
      <vt:lpstr>VM Memory Overcommitment</vt:lpstr>
      <vt:lpstr>Memory Overcommit Techniques</vt:lpstr>
      <vt:lpstr>Configuring Multicore VMs</vt:lpstr>
      <vt:lpstr>About Hyperthreading</vt:lpstr>
      <vt:lpstr>CPU Load Balancing</vt:lpstr>
      <vt:lpstr>Review of Learner Objectives</vt:lpstr>
      <vt:lpstr>Resource Controls</vt:lpstr>
      <vt:lpstr>Learner Objectives</vt:lpstr>
      <vt:lpstr>Reservations, Limits, and Shares</vt:lpstr>
      <vt:lpstr>Resource Allocation Reservations: RAM</vt:lpstr>
      <vt:lpstr>Resource Allocation Reservations: CPU</vt:lpstr>
      <vt:lpstr>Resource Allocation Limits</vt:lpstr>
      <vt:lpstr>Resource Allocation Shares</vt:lpstr>
      <vt:lpstr>Resource Shares Example (1)</vt:lpstr>
      <vt:lpstr>Resource Shares Example (2)</vt:lpstr>
      <vt:lpstr>Resource Shares Example (3)</vt:lpstr>
      <vt:lpstr>Resource Shares Example (4)</vt:lpstr>
      <vt:lpstr>Defining Resource Allocation Settings for a VM</vt:lpstr>
      <vt:lpstr>Viewing VM Resource Allocation Settings</vt:lpstr>
      <vt:lpstr>Lab 4: Controlling VM Resources</vt:lpstr>
      <vt:lpstr>Review of Learner Objectives</vt:lpstr>
      <vt:lpstr>Key Points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Twibill</dc:creator>
  <cp:lastModifiedBy>Administrator</cp:lastModifiedBy>
  <cp:revision>6</cp:revision>
  <dcterms:created xsi:type="dcterms:W3CDTF">2014-01-24T17:41:39Z</dcterms:created>
  <dcterms:modified xsi:type="dcterms:W3CDTF">2022-11-21T22:05:29Z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ED8BB885-D5B6-46F3-BA1E-78804FD79BDE</vt:lpwstr>
  </property>
  <property fmtid="{D5CDD505-2E9C-101B-9397-08002B2CF9AE}" pid="3" name="ArticulatePath">
    <vt:lpwstr>2018CurrDevTemplate_030918_16x9</vt:lpwstr>
  </property>
  <property fmtid="{D5CDD505-2E9C-101B-9397-08002B2CF9AE}" pid="4" name="Option-CenterImages">
    <vt:lpwstr>No</vt:lpwstr>
  </property>
  <property fmtid="{D5CDD505-2E9C-101B-9397-08002B2CF9AE}" pid="5" name="Generated">
    <vt:filetime>2022-11-21T22:05:10Z</vt:filetime>
  </property>
  <property fmtid="{D5CDD505-2E9C-101B-9397-08002B2CF9AE}" pid="6" name="PowerPoint Output Version">
    <vt:lpwstr>2022.8.2 Build 20000103.0517</vt:lpwstr>
  </property>
  <property fmtid="{D5CDD505-2E9C-101B-9397-08002B2CF9AE}" pid="7" name="ContentTypeId">
    <vt:lpwstr>0x01010049A8F7220265D24A8FD96E06CE3EB83D</vt:lpwstr>
  </property>
</Properties>
</file>