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s/slide83.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8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39.xml" ContentType="application/vnd.openxmlformats-officedocument.presentationml.slide+xml"/>
  <Override PartName="/ppt/slides/slide81.xml" ContentType="application/vnd.openxmlformats-officedocument.presentationml.slide+xml"/>
  <Override PartName="/ppt/slides/slide72.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73.xml" ContentType="application/vnd.openxmlformats-officedocument.presentationml.slide+xml"/>
  <Override PartName="/ppt/slides/slide90.xml" ContentType="application/vnd.openxmlformats-officedocument.presentationml.slide+xml"/>
  <Override PartName="/ppt/slides/slide87.xml" ContentType="application/vnd.openxmlformats-officedocument.presentationml.slide+xml"/>
  <Override PartName="/ppt/slides/slide71.xml" ContentType="application/vnd.openxmlformats-officedocument.presentationml.slide+xml"/>
  <Override PartName="/ppt/slides/slide86.xml" ContentType="application/vnd.openxmlformats-officedocument.presentationml.slide+xml"/>
  <Override PartName="/ppt/slides/slide69.xml" ContentType="application/vnd.openxmlformats-officedocument.presentationml.slide+xml"/>
  <Override PartName="/ppt/slides/slide84.xml" ContentType="application/vnd.openxmlformats-officedocument.presentationml.slide+xml"/>
  <Override PartName="/ppt/slides/slide97.xml" ContentType="application/vnd.openxmlformats-officedocument.presentationml.slide+xml"/>
  <Override PartName="/ppt/slides/slide70.xml" ContentType="application/vnd.openxmlformats-officedocument.presentationml.slide+xml"/>
  <Override PartName="/ppt/slides/slide74.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5.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96.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94.xml" ContentType="application/vnd.openxmlformats-officedocument.presentationml.slide+xml"/>
  <Override PartName="/ppt/slides/slide75.xml" ContentType="application/vnd.openxmlformats-officedocument.presentationml.slide+xml"/>
  <Override PartName="/ppt/slides/slide55.xml" ContentType="application/vnd.openxmlformats-officedocument.presentationml.slide+xml"/>
  <Override PartName="/ppt/slides/slide93.xml" ContentType="application/vnd.openxmlformats-officedocument.presentationml.slide+xml"/>
  <Override PartName="/ppt/slides/slide76.xml" ContentType="application/vnd.openxmlformats-officedocument.presentationml.slide+xml"/>
  <Override PartName="/ppt/slides/slide68.xml" ContentType="application/vnd.openxmlformats-officedocument.presentationml.slide+xml"/>
  <Override PartName="/ppt/slides/slide85.xml" ContentType="application/vnd.openxmlformats-officedocument.presentationml.slide+xml"/>
  <Override PartName="/ppt/slides/slide67.xml" ContentType="application/vnd.openxmlformats-officedocument.presentationml.slide+xml"/>
  <Override PartName="/ppt/slides/slide62.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63.xml" ContentType="application/vnd.openxmlformats-officedocument.presentationml.slide+xml"/>
  <Override PartName="/ppt/slides/slide61.xml" ContentType="application/vnd.openxmlformats-officedocument.presentationml.slide+xml"/>
  <Override PartName="/ppt/slides/slide64.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notesSlides/notesSlide46.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50.xml" ContentType="application/vnd.openxmlformats-officedocument.presentationml.notesSlide+xml"/>
  <Override PartName="/ppt/notesSlides/notesSlide37.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77.xml" ContentType="application/vnd.openxmlformats-officedocument.presentationml.notesSlide+xml"/>
  <Override PartName="/ppt/notesSlides/notesSlide49.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2.xml" ContentType="application/vnd.openxmlformats-officedocument.presentationml.notesSlide+xml"/>
  <Override PartName="/ppt/notesSlides/notesSlide48.xml" ContentType="application/vnd.openxmlformats-officedocument.presentationml.notesSlide+xml"/>
  <Override PartName="/ppt/notesSlides/notesSlide41.xml" ContentType="application/vnd.openxmlformats-officedocument.presentationml.notesSlide+xml"/>
  <Override PartName="/ppt/notesSlides/notesSlide44.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58.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notesSlides/notesSlide70.xml" ContentType="application/vnd.openxmlformats-officedocument.presentationml.notesSlide+xml"/>
  <Override PartName="/ppt/notesSlides/notesSlide83.xml" ContentType="application/vnd.openxmlformats-officedocument.presentationml.notesSlide+xml"/>
  <Override PartName="/ppt/notesSlides/notesSlide69.xml" ContentType="application/vnd.openxmlformats-officedocument.presentationml.notesSlide+xml"/>
  <Override PartName="/ppt/notesSlides/notesSlide84.xml" ContentType="application/vnd.openxmlformats-officedocument.presentationml.notesSlide+xml"/>
  <Override PartName="/ppt/notesSlides/notesSlide68.xml" ContentType="application/vnd.openxmlformats-officedocument.presentationml.notesSlide+xml"/>
  <Override PartName="/ppt/notesSlides/notesSlide72.xml" ContentType="application/vnd.openxmlformats-officedocument.presentationml.notesSlide+xml"/>
  <Override PartName="/ppt/notesSlides/notesSlide81.xml" ContentType="application/vnd.openxmlformats-officedocument.presentationml.notesSlide+xml"/>
  <Override PartName="/ppt/notesSlides/notesSlide73.xml" ContentType="application/vnd.openxmlformats-officedocument.presentationml.notesSlide+xml"/>
  <Override PartName="/ppt/notesSlides/notesSlide78.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9.xml" ContentType="application/vnd.openxmlformats-officedocument.presentationml.notesSlide+xml"/>
  <Override PartName="/ppt/notesSlides/notesSlide74.xml" ContentType="application/vnd.openxmlformats-officedocument.presentationml.notesSlide+xml"/>
  <Override PartName="/ppt/notesSlides/notesSlide80.xml" ContentType="application/vnd.openxmlformats-officedocument.presentationml.notesSlide+xml"/>
  <Override PartName="/ppt/notesSlides/notesSlide67.xml" ContentType="application/vnd.openxmlformats-officedocument.presentationml.notesSlide+xml"/>
  <Override PartName="/ppt/notesSlides/notesSlide85.xml" ContentType="application/vnd.openxmlformats-officedocument.presentationml.notesSlide+xml"/>
  <Override PartName="/ppt/notesSlides/notesSlide66.xml" ContentType="application/vnd.openxmlformats-officedocument.presentationml.notesSlide+xml"/>
  <Override PartName="/ppt/notesSlides/notesSlide59.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88.xml" ContentType="application/vnd.openxmlformats-officedocument.presentationml.notesSlide+xml"/>
  <Override PartName="/ppt/notesSlides/notesSlide60.xml" ContentType="application/vnd.openxmlformats-officedocument.presentationml.notesSlide+xml"/>
  <Override PartName="/ppt/notesSlides/notesSlide87.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86.xml" ContentType="application/vnd.openxmlformats-officedocument.presentationml.notesSlide+xml"/>
  <Override PartName="/ppt/notesSlides/notesSlide61.xml" ContentType="application/vnd.openxmlformats-officedocument.presentationml.notesSlide+xml"/>
  <Override PartName="/ppt/notesSlides/notesSlide53.xml" ContentType="application/vnd.openxmlformats-officedocument.presentationml.notesSlide+xml"/>
  <Override PartName="/ppt/notesSlides/notesSlide3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5.xml" ContentType="application/vnd.openxmlformats-officedocument.presentationml.tags+xml"/>
  <Override PartName="/ppt/tags/tag71.xml" ContentType="application/vnd.openxmlformats-officedocument.presentationml.tags+xml"/>
  <Override PartName="/ppt/tags/tag93.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6.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33.xml" ContentType="application/vnd.openxmlformats-officedocument.presentationml.tags+xml"/>
  <Override PartName="/ppt/tags/tag89.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90.xml" ContentType="application/vnd.openxmlformats-officedocument.presentationml.tags+xml"/>
  <Override PartName="/ppt/tags/tag30.xml" ContentType="application/vnd.openxmlformats-officedocument.presentationml.tags+xml"/>
  <Override PartName="/ppt/tags/tag94.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15.xml" ContentType="application/vnd.openxmlformats-officedocument.presentationml.tags+xml"/>
  <Override PartName="/ppt/tags/tag2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95.xml" ContentType="application/vnd.openxmlformats-officedocument.presentationml.tags+xml"/>
  <Override PartName="/ppt/tags/tag4.xml" ContentType="application/vnd.openxmlformats-officedocument.presentationml.tags+xml"/>
  <Override PartName="/ppt/tags/tag96.xml" ContentType="application/vnd.openxmlformats-officedocument.presentationml.tags+xml"/>
  <Override PartName="/ppt/tags/tag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9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2.xml" ContentType="application/vnd.openxmlformats-officedocument.presentationml.tags+xml"/>
  <Override PartName="/ppt/tags/tag38.xml" ContentType="application/vnd.openxmlformats-officedocument.presentationml.tags+xml"/>
  <Override PartName="/ppt/tags/tag88.xml" ContentType="application/vnd.openxmlformats-officedocument.presentationml.tags+xml"/>
  <Override PartName="/ppt/tags/tag60.xml" ContentType="application/vnd.openxmlformats-officedocument.presentationml.tags+xml"/>
  <Override PartName="/ppt/tags/tag77.xml" ContentType="application/vnd.openxmlformats-officedocument.presentationml.tags+xml"/>
  <Override PartName="/ppt/tags/tag61.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2.xml" ContentType="application/vnd.openxmlformats-officedocument.presentationml.tags+xml"/>
  <Override PartName="/ppt/tags/tag76.xml" ContentType="application/vnd.openxmlformats-officedocument.presentationml.tags+xml"/>
  <Override PartName="/ppt/tags/tag68.xml" ContentType="application/vnd.openxmlformats-officedocument.presentationml.tags+xml"/>
  <Override PartName="/ppt/tags/tag73.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2.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74.xml" ContentType="application/vnd.openxmlformats-officedocument.presentationml.tags+xml"/>
  <Override PartName="/ppt/tags/tag63.xml" ContentType="application/vnd.openxmlformats-officedocument.presentationml.tags+xml"/>
  <Override PartName="/ppt/tags/tag75.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80.xml" ContentType="application/vnd.openxmlformats-officedocument.presentationml.tags+xml"/>
  <Override PartName="/ppt/tags/tag41.xml" ContentType="application/vnd.openxmlformats-officedocument.presentationml.tags+xml"/>
  <Override PartName="/ppt/tags/tag85.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84.xml" ContentType="application/vnd.openxmlformats-officedocument.presentationml.tags+xml"/>
  <Override PartName="/ppt/tags/tag40.xml" ContentType="application/vnd.openxmlformats-officedocument.presentationml.tags+xml"/>
  <Override PartName="/ppt/tags/tag86.xml" ContentType="application/vnd.openxmlformats-officedocument.presentationml.tags+xml"/>
  <Override PartName="/ppt/tags/tag39.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87.xml" ContentType="application/vnd.openxmlformats-officedocument.presentationml.tags+xml"/>
  <Override PartName="/ppt/tags/tag37.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83.xml" ContentType="application/vnd.openxmlformats-officedocument.presentationml.tags+xml"/>
  <Override PartName="/ppt/tags/tag81.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34.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8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Lst>
  <p:notesMasterIdLst>
    <p:notesMasterId r:id="rId99"/>
  </p:notesMasterIdLst>
  <p:handoutMasterIdLst>
    <p:handoutMasterId r:id="rId100"/>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Lst>
  <p:sldSz cx="12192000" cy="6858000"/>
  <p:notesSz cx="7315200" cy="9601200"/>
  <p:embeddedFontLst>
    <p:embeddedFont>
      <p:font typeface="Metropolis" pitchFamily="2" charset="0"/>
      <p:regular r:id="rId101"/>
    </p:embeddedFont>
    <p:embeddedFont>
      <p:font typeface="Calibri" pitchFamily="34" charset="0"/>
      <p:regular r:id="rId102"/>
      <p:bold r:id="rId103"/>
      <p:italic r:id="rId104"/>
      <p:boldItalic r:id="rId105"/>
    </p:embeddedFont>
    <p:embeddedFont>
      <p:font typeface="Verdana" pitchFamily="34" charset="0"/>
      <p:regular r:id="rId106"/>
      <p:bold r:id="rId107"/>
      <p:italic r:id="rId108"/>
      <p:boldItalic r:id="rId109"/>
    </p:embeddedFont>
    <p:embeddedFont>
      <p:font typeface="Metropolis Semi Bold" pitchFamily="2" charset="0"/>
      <p:bold r:id="rId110"/>
    </p:embeddedFont>
  </p:embeddedFontLst>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43" d="100"/>
          <a:sy n="43" d="100"/>
        </p:scale>
        <p:origin x="-2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19"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11/21/2022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11/21/2022</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vmware.bravais.com/s/2V3GkAYpnmAK6d43Oheh"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vmware.bravais.com/s/4UeCSZE8oK4Tc3SJ8ki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vmware.bravais.com/s/Ww2W2cOxz1xVpMdinLsQ"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vmware.bravais.com/s/51nBTCVaUE3JJH0Ou0E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vmware.bravais.com/s/sYP7PbI2HxVLZxu9pbbO"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blogs.vmware.com/vspher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onfigmax.vmware.com"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vmware.bravais.com/s/FPFepiQhbhlhdTfJwW4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vmware.bravais.com/s/CAQIyfAA4o5uRM54k6oU"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vmware.bravais.com/s/uZwjd73t46eXD69ZqXdW"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Slide preview"/>
          <p:cNvSpPr>
            <a:spLocks noGrp="1" noRot="1" noChangeAspect="1"/>
          </p:cNvSpPr>
          <p:nvPr>
            <p:ph type="sldImg"/>
          </p:nvPr>
        </p:nvSpPr>
        <p:spPr/>
      </p:sp>
      <p:sp>
        <p:nvSpPr>
          <p:cNvPr id="10001" name="Notes"/>
          <p:cNvSpPr>
            <a:spLocks noGrp="1"/>
          </p:cNvSpPr>
          <p:nvPr>
            <p:ph type="body" idx="1"/>
          </p:nvPr>
        </p:nvSpPr>
        <p:spPr/>
        <p:txBody>
          <a:bodyPr wrap="square" rtlCol="0"/>
          <a:lstStyle/>
          <a:p>
            <a:pPr marL="0" indent="0">
              <a:buNone/>
            </a:pPr>
            <a:endParaRPr/>
          </a:p>
        </p:txBody>
      </p:sp>
      <p:sp>
        <p:nvSpPr>
          <p:cNvPr id="10002"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 name="Slide preview"/>
          <p:cNvSpPr>
            <a:spLocks noGrp="1" noRot="1" noChangeAspect="1"/>
          </p:cNvSpPr>
          <p:nvPr>
            <p:ph type="sldImg"/>
          </p:nvPr>
        </p:nvSpPr>
        <p:spPr/>
      </p:sp>
      <p:sp>
        <p:nvSpPr>
          <p:cNvPr id="1003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select the </a:t>
            </a:r>
            <a:r>
              <a:rPr lang="en-US" sz="1000" b="1" dirty="0">
                <a:solidFill>
                  <a:srgbClr val="000000"/>
                </a:solidFill>
                <a:latin typeface="Metropolis Semi Bold" panose="00000700000000000000" pitchFamily="2" charset="0"/>
                <a:cs typeface="Courier New" pitchFamily="49" charset="0"/>
              </a:rPr>
              <a:t>Configure networking settings later</a:t>
            </a:r>
            <a:r>
              <a:rPr lang="en-GB" sz="1000" dirty="0">
                <a:solidFill>
                  <a:schemeClr val="tx2"/>
                </a:solidFill>
                <a:latin typeface="Metropolis" panose="00000500000000000000" pitchFamily="2" charset="0"/>
                <a:cs typeface="Times New Roman" panose="02020603050405020304" pitchFamily="18" charset="0"/>
              </a:rPr>
              <a:t> check box to configure the default settings only for the cluster services and to hide all options that are related to host networking. But, by selecting this option, you cannot perform the networking configuration by using the Configure cluster wizard.</a:t>
            </a:r>
          </a:p>
        </p:txBody>
      </p:sp>
      <p:sp>
        <p:nvSpPr>
          <p:cNvPr id="10037"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9" name="Slide preview"/>
          <p:cNvSpPr>
            <a:spLocks noGrp="1" noRot="1" noChangeAspect="1"/>
          </p:cNvSpPr>
          <p:nvPr>
            <p:ph type="sldImg"/>
          </p:nvPr>
        </p:nvSpPr>
        <p:spPr/>
      </p:sp>
      <p:sp>
        <p:nvSpPr>
          <p:cNvPr id="1004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 the vMotion traffic page, if the IP information for ESXi hosts is similar, you can enter the information for the first host and click </a:t>
            </a:r>
            <a:r>
              <a:rPr lang="en-US" sz="1000" b="1" dirty="0">
                <a:solidFill>
                  <a:srgbClr val="000000"/>
                </a:solidFill>
                <a:latin typeface="Metropolis Semi Bold" panose="00000700000000000000" pitchFamily="2" charset="0"/>
                <a:cs typeface="Courier New" pitchFamily="49" charset="0"/>
              </a:rPr>
              <a:t>AUTOFILL</a:t>
            </a:r>
            <a:r>
              <a:rPr lang="en-GB" sz="1000" dirty="0">
                <a:solidFill>
                  <a:schemeClr val="tx2"/>
                </a:solidFill>
                <a:latin typeface="Metropolis" panose="00000500000000000000" pitchFamily="2" charset="0"/>
                <a:cs typeface="Times New Roman" panose="02020603050405020304" pitchFamily="18" charset="0"/>
              </a:rPr>
              <a:t> to complete the fields for the following hosts.</a:t>
            </a:r>
          </a:p>
        </p:txBody>
      </p:sp>
      <p:sp>
        <p:nvSpPr>
          <p:cNvPr id="10041"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3" name="Slide preview"/>
          <p:cNvSpPr>
            <a:spLocks noGrp="1" noRot="1" noChangeAspect="1"/>
          </p:cNvSpPr>
          <p:nvPr>
            <p:ph type="sldImg"/>
          </p:nvPr>
        </p:nvSpPr>
        <p:spPr/>
      </p:sp>
      <p:sp>
        <p:nvSpPr>
          <p:cNvPr id="10044" name="Notes"/>
          <p:cNvSpPr>
            <a:spLocks noGrp="1"/>
          </p:cNvSpPr>
          <p:nvPr>
            <p:ph type="body" idx="1"/>
          </p:nvPr>
        </p:nvSpPr>
        <p:spPr/>
        <p:txBody>
          <a:bodyPr wrap="square" rtlCol="0"/>
          <a:lstStyle/>
          <a:p>
            <a:pPr marL="0" indent="0">
              <a:buNone/>
            </a:pPr>
            <a:endParaRPr/>
          </a:p>
        </p:txBody>
      </p:sp>
      <p:sp>
        <p:nvSpPr>
          <p:cNvPr id="10045" name="Slide number"/>
          <p:cNvSpPr>
            <a:spLocks noGrp="1"/>
          </p:cNvSpPr>
          <p:nvPr>
            <p:ph type="sldNum" sz="quarter" idx="10"/>
          </p:nvPr>
        </p:nvSpPr>
        <p:spPr/>
        <p:txBody>
          <a:bodyPr/>
          <a:lstStyle/>
          <a:p>
            <a:fld id="{C18812F0-6685-476B-B832-AFB48F091983}" type="slidenum">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7" name="Slide preview"/>
          <p:cNvSpPr>
            <a:spLocks noGrp="1" noRot="1" noChangeAspect="1"/>
          </p:cNvSpPr>
          <p:nvPr>
            <p:ph type="sldImg"/>
          </p:nvPr>
        </p:nvSpPr>
        <p:spPr/>
      </p:sp>
      <p:sp>
        <p:nvSpPr>
          <p:cNvPr id="10048" name="Notes"/>
          <p:cNvSpPr>
            <a:spLocks noGrp="1"/>
          </p:cNvSpPr>
          <p:nvPr>
            <p:ph type="body" idx="1"/>
          </p:nvPr>
        </p:nvSpPr>
        <p:spPr/>
        <p:txBody>
          <a:bodyPr wrap="square" rtlCol="0"/>
          <a:lstStyle/>
          <a:p>
            <a:pPr marL="0" indent="0">
              <a:buNone/>
            </a:pPr>
            <a:endParaRPr/>
          </a:p>
        </p:txBody>
      </p:sp>
      <p:sp>
        <p:nvSpPr>
          <p:cNvPr id="10049" name="Slide number"/>
          <p:cNvSpPr>
            <a:spLocks noGrp="1"/>
          </p:cNvSpPr>
          <p:nvPr>
            <p:ph type="sldNum" sz="quarter" idx="10"/>
          </p:nvPr>
        </p:nvSpPr>
        <p:spPr/>
        <p:txBody>
          <a:bodyPr/>
          <a:lstStyle/>
          <a:p>
            <a:fld id="{C18812F0-6685-476B-B832-AFB48F091983}" type="slidenum">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3" name="Slide preview"/>
          <p:cNvSpPr>
            <a:spLocks noGrp="1" noRot="1" noChangeAspect="1"/>
          </p:cNvSpPr>
          <p:nvPr>
            <p:ph type="sldImg"/>
          </p:nvPr>
        </p:nvSpPr>
        <p:spPr/>
      </p:sp>
      <p:sp>
        <p:nvSpPr>
          <p:cNvPr id="1005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view a report of total cluster CPU, memory, memory overhead, storage capacity, the capacity reserved by VMs, and how much capacity remains available.</a:t>
            </a:r>
          </a:p>
        </p:txBody>
      </p:sp>
      <p:sp>
        <p:nvSpPr>
          <p:cNvPr id="10055"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7" name="Slide preview"/>
          <p:cNvSpPr>
            <a:spLocks noGrp="1" noRot="1" noChangeAspect="1"/>
          </p:cNvSpPr>
          <p:nvPr>
            <p:ph type="sldImg"/>
          </p:nvPr>
        </p:nvSpPr>
        <p:spPr/>
      </p:sp>
      <p:sp>
        <p:nvSpPr>
          <p:cNvPr id="1005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Cluster Service VMs are deployed to a cluster at cluster creation and after hosts are added to the cluster. A vSphere Cluster Service VM is deployed from an OVA with a minimal installed profile of Photon OS. vSphere Cluster Services Manager is a vCenter service that manages the resources, power state, and availability of these VMs. Any impact on the power state or resources of these VMs might degrade the health of vSphere Cluster Services and cause vSphere DRS to stop working in the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In the vSphere Client, vSphere Cluster Service VMs are not visible in the Hosts and Clusters inventory view. However, you can view these VMs from the cluster's </a:t>
            </a:r>
            <a:r>
              <a:rPr lang="en-US" sz="1000" b="1" dirty="0">
                <a:solidFill>
                  <a:srgbClr val="000000"/>
                </a:solidFill>
                <a:latin typeface="Metropolis Semi Bold" panose="00000700000000000000" pitchFamily="2" charset="0"/>
                <a:cs typeface="Courier New" pitchFamily="49" charset="0"/>
              </a:rPr>
              <a:t>VMs</a:t>
            </a:r>
            <a:r>
              <a:rPr lang="en-GB" sz="1000" dirty="0">
                <a:solidFill>
                  <a:schemeClr val="tx2"/>
                </a:solidFill>
                <a:latin typeface="Metropolis" panose="00000500000000000000" pitchFamily="2" charset="0"/>
                <a:cs typeface="Times New Roman" panose="02020603050405020304" pitchFamily="18" charset="0"/>
              </a:rPr>
              <a:t> tab. You can also view these VMs from the VMs and Templates inventory view.</a:t>
            </a:r>
            <a:r>
              <a:t/>
            </a:r>
            <a:br/>
            <a:r>
              <a:rPr lang="en-GB" sz="1000" dirty="0">
                <a:solidFill>
                  <a:schemeClr val="tx2"/>
                </a:solidFill>
                <a:latin typeface="Metropolis" panose="00000500000000000000" pitchFamily="2" charset="0"/>
                <a:cs typeface="Times New Roman" panose="02020603050405020304" pitchFamily="18" charset="0"/>
              </a:rPr>
              <a:t>The vSphere cluster shows an alert message if healthy vSphere Cluster Service VMs are not available in the cluster.</a:t>
            </a:r>
            <a:r>
              <a:t/>
            </a:r>
            <a:br/>
            <a:r>
              <a:rPr lang="en-GB" sz="1000" dirty="0">
                <a:solidFill>
                  <a:schemeClr val="tx2"/>
                </a:solidFill>
                <a:latin typeface="Metropolis" panose="00000500000000000000" pitchFamily="2" charset="0"/>
                <a:cs typeface="Times New Roman" panose="02020603050405020304" pitchFamily="18" charset="0"/>
              </a:rPr>
              <a:t>If vSphere Cluster Service VMs are manually powered off, these VMs are automatically powered on by vCenter.</a:t>
            </a:r>
          </a:p>
        </p:txBody>
      </p:sp>
      <p:sp>
        <p:nvSpPr>
          <p:cNvPr id="10059"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1" name="Slide preview"/>
          <p:cNvSpPr>
            <a:spLocks noGrp="1" noRot="1" noChangeAspect="1"/>
          </p:cNvSpPr>
          <p:nvPr>
            <p:ph type="sldImg"/>
          </p:nvPr>
        </p:nvSpPr>
        <p:spPr/>
      </p:sp>
      <p:sp>
        <p:nvSpPr>
          <p:cNvPr id="10062" name="Notes"/>
          <p:cNvSpPr>
            <a:spLocks noGrp="1"/>
          </p:cNvSpPr>
          <p:nvPr>
            <p:ph type="body" idx="1"/>
          </p:nvPr>
        </p:nvSpPr>
        <p:spPr/>
        <p:txBody>
          <a:bodyPr wrap="square" rtlCol="0"/>
          <a:lstStyle/>
          <a:p>
            <a:pPr marL="0" indent="0">
              <a:buNone/>
            </a:pPr>
            <a:endParaRPr/>
          </a:p>
        </p:txBody>
      </p:sp>
      <p:sp>
        <p:nvSpPr>
          <p:cNvPr id="10063" name="Slide number"/>
          <p:cNvSpPr>
            <a:spLocks noGrp="1"/>
          </p:cNvSpPr>
          <p:nvPr>
            <p:ph type="sldNum" sz="quarter" idx="10"/>
          </p:nvPr>
        </p:nvSpPr>
        <p:spPr/>
        <p:txBody>
          <a:bodyPr/>
          <a:lstStyle/>
          <a:p>
            <a:fld id="{C18812F0-6685-476B-B832-AFB48F091983}" type="slidenum">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4" name="Slide preview"/>
          <p:cNvSpPr>
            <a:spLocks noGrp="1" noRot="1" noChangeAspect="1"/>
          </p:cNvSpPr>
          <p:nvPr>
            <p:ph type="sldImg"/>
          </p:nvPr>
        </p:nvSpPr>
        <p:spPr/>
      </p:sp>
      <p:sp>
        <p:nvSpPr>
          <p:cNvPr id="10065" name="Notes"/>
          <p:cNvSpPr>
            <a:spLocks noGrp="1"/>
          </p:cNvSpPr>
          <p:nvPr>
            <p:ph type="body" idx="1"/>
          </p:nvPr>
        </p:nvSpPr>
        <p:spPr/>
        <p:txBody>
          <a:bodyPr wrap="square" rtlCol="0"/>
          <a:lstStyle/>
          <a:p>
            <a:pPr marL="0" indent="0">
              <a:buNone/>
            </a:pPr>
            <a:endParaRPr/>
          </a:p>
        </p:txBody>
      </p:sp>
      <p:sp>
        <p:nvSpPr>
          <p:cNvPr id="10066" name="Slide number"/>
          <p:cNvSpPr>
            <a:spLocks noGrp="1"/>
          </p:cNvSpPr>
          <p:nvPr>
            <p:ph type="sldNum" sz="quarter" idx="10"/>
          </p:nvPr>
        </p:nvSpPr>
        <p:spPr/>
        <p:txBody>
          <a:bodyPr/>
          <a:lstStyle/>
          <a:p>
            <a:fld id="{C18812F0-6685-476B-B832-AFB48F091983}" type="slidenum">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8" name="Slide preview"/>
          <p:cNvSpPr>
            <a:spLocks noGrp="1" noRot="1" noChangeAspect="1"/>
          </p:cNvSpPr>
          <p:nvPr>
            <p:ph type="sldImg"/>
          </p:nvPr>
        </p:nvSpPr>
        <p:spPr/>
      </p:sp>
      <p:sp>
        <p:nvSpPr>
          <p:cNvPr id="1006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DRS aggregates computing capacity across a collection of servers into logical resource pools.</a:t>
            </a:r>
            <a:r>
              <a:t/>
            </a:r>
            <a:br/>
            <a:r>
              <a:rPr lang="en-GB" sz="1000" dirty="0">
                <a:solidFill>
                  <a:schemeClr val="tx2"/>
                </a:solidFill>
                <a:latin typeface="Metropolis" panose="00000500000000000000" pitchFamily="2" charset="0"/>
                <a:cs typeface="Times New Roman" panose="02020603050405020304" pitchFamily="18" charset="0"/>
              </a:rPr>
              <a:t>When you power on a VM in the cluster, vSphere DRS either places the VM on the host with the most available resources when DRS is in Fully Automated mode, or makes a resource allocation recommendations when DRS is in Partially Automated or Manual mode.</a:t>
            </a:r>
          </a:p>
          <a:p>
            <a:pPr marL="0" indent="0">
              <a:buNone/>
            </a:pPr>
            <a:r>
              <a:rPr lang="en-GB" sz="1000" dirty="0">
                <a:solidFill>
                  <a:schemeClr val="tx2"/>
                </a:solidFill>
                <a:latin typeface="Metropolis" panose="00000500000000000000" pitchFamily="2" charset="0"/>
                <a:cs typeface="Times New Roman" panose="02020603050405020304" pitchFamily="18" charset="0"/>
              </a:rPr>
              <a:t>DRS attempts to improve resource use across the cluster by performing automatic migrations of VMs (using vSphere vMotion) or by providing a recommendation for VM migrations.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Before an ESXi host enters maintenance mode, VMs running on the host must be migrated to another host either manually or automatically by DRS, shut down, or suspended.</a:t>
            </a:r>
          </a:p>
        </p:txBody>
      </p:sp>
      <p:sp>
        <p:nvSpPr>
          <p:cNvPr id="10070" name="Slide number"/>
          <p:cNvSpPr>
            <a:spLocks noGrp="1"/>
          </p:cNvSpPr>
          <p:nvPr>
            <p:ph type="sldNum" sz="quarter" idx="10"/>
          </p:nvPr>
        </p:nvSpPr>
        <p:spPr/>
        <p:txBody>
          <a:bodyPr/>
          <a:lstStyle/>
          <a:p>
            <a:fld id="{C18812F0-6685-476B-B832-AFB48F091983}" type="slidenum">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1" name="Slide preview"/>
          <p:cNvSpPr>
            <a:spLocks noGrp="1" noRot="1" noChangeAspect="1"/>
          </p:cNvSpPr>
          <p:nvPr>
            <p:ph type="sldImg"/>
          </p:nvPr>
        </p:nvSpPr>
        <p:spPr/>
      </p:sp>
      <p:sp>
        <p:nvSpPr>
          <p:cNvPr id="1007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DRS algorithm recommends where individual VMs should be moved for maximum performance. If the cluster is in fully automated mode, DRS executes the recommendations and migrates VMs to their optimal host based on the underlying calculations performed every minute.</a:t>
            </a:r>
          </a:p>
        </p:txBody>
      </p:sp>
      <p:sp>
        <p:nvSpPr>
          <p:cNvPr id="10073" name="Slide number"/>
          <p:cNvSpPr>
            <a:spLocks noGrp="1"/>
          </p:cNvSpPr>
          <p:nvPr>
            <p:ph type="sldNum" sz="quarter" idx="10"/>
          </p:nvPr>
        </p:nvSpPr>
        <p:spPr/>
        <p:txBody>
          <a:bodyPr/>
          <a:lstStyle/>
          <a:p>
            <a:fld id="{C18812F0-6685-476B-B832-AFB48F091983}" type="slidenum">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 name="Slide preview"/>
          <p:cNvSpPr>
            <a:spLocks noGrp="1" noRot="1" noChangeAspect="1"/>
          </p:cNvSpPr>
          <p:nvPr>
            <p:ph type="sldImg"/>
          </p:nvPr>
        </p:nvSpPr>
        <p:spPr/>
      </p:sp>
      <p:sp>
        <p:nvSpPr>
          <p:cNvPr id="10005" name="Notes"/>
          <p:cNvSpPr>
            <a:spLocks noGrp="1"/>
          </p:cNvSpPr>
          <p:nvPr>
            <p:ph type="body" idx="1"/>
          </p:nvPr>
        </p:nvSpPr>
        <p:spPr/>
        <p:txBody>
          <a:bodyPr wrap="square" rtlCol="0"/>
          <a:lstStyle/>
          <a:p>
            <a:pPr marL="0" indent="0">
              <a:buNone/>
            </a:pPr>
            <a:endParaRPr/>
          </a:p>
        </p:txBody>
      </p:sp>
      <p:sp>
        <p:nvSpPr>
          <p:cNvPr id="10006" name="Slide number"/>
          <p:cNvSpPr>
            <a:spLocks noGrp="1"/>
          </p:cNvSpPr>
          <p:nvPr>
            <p:ph type="sldNum" sz="quarter" idx="10"/>
          </p:nvPr>
        </p:nvSpPr>
        <p:spPr/>
        <p:txBody>
          <a:bodyPr/>
          <a:lstStyle/>
          <a:p>
            <a:fld id="{C18812F0-6685-476B-B832-AFB48F091983}" type="slidenum">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5" name="Slide preview"/>
          <p:cNvSpPr>
            <a:spLocks noGrp="1" noRot="1" noChangeAspect="1"/>
          </p:cNvSpPr>
          <p:nvPr>
            <p:ph type="sldImg"/>
          </p:nvPr>
        </p:nvSpPr>
        <p:spPr/>
      </p:sp>
      <p:sp>
        <p:nvSpPr>
          <p:cNvPr id="1007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VM DRS score is computed from an individual VM's CPU, memory, and network metrics. DRS uses these metrics to gauge the goodness or wellness of the VM.</a:t>
            </a:r>
          </a:p>
          <a:p>
            <a:pPr marL="0" indent="0">
              <a:buNone/>
            </a:pPr>
            <a:r>
              <a:rPr lang="en-GB" sz="1000" dirty="0">
                <a:solidFill>
                  <a:schemeClr val="tx2"/>
                </a:solidFill>
                <a:latin typeface="Metropolis" panose="00000500000000000000" pitchFamily="2" charset="0"/>
                <a:cs typeface="Times New Roman" panose="02020603050405020304" pitchFamily="18" charset="0"/>
              </a:rPr>
              <a:t>In vSphere 7 and later, the DRS algorithm runs every minute. The Cluster DRS Score is the last result of DRS running and is filed into one of five buckets. These buckets are simply 20 percent ranges: 0-20, 20-40, 40-60, 60-80 and 80-100 percent over the sample period.</a:t>
            </a:r>
          </a:p>
        </p:txBody>
      </p:sp>
      <p:sp>
        <p:nvSpPr>
          <p:cNvPr id="10077" name="Slide number"/>
          <p:cNvSpPr>
            <a:spLocks noGrp="1"/>
          </p:cNvSpPr>
          <p:nvPr>
            <p:ph type="sldNum" sz="quarter" idx="10"/>
          </p:nvPr>
        </p:nvSpPr>
        <p:spPr/>
        <p:txBody>
          <a:bodyPr/>
          <a:lstStyle/>
          <a:p>
            <a:fld id="{C18812F0-6685-476B-B832-AFB48F091983}" type="slidenum">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9" name="Slide preview"/>
          <p:cNvSpPr>
            <a:spLocks noGrp="1" noRot="1" noChangeAspect="1"/>
          </p:cNvSpPr>
          <p:nvPr>
            <p:ph type="sldImg"/>
          </p:nvPr>
        </p:nvSpPr>
        <p:spPr/>
      </p:sp>
      <p:sp>
        <p:nvSpPr>
          <p:cNvPr id="10080"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VM DRS Score page shows the following values for VMs that are powered on:</a:t>
            </a:r>
          </a:p>
          <a:p>
            <a:pPr>
              <a:buFont typeface="Arial" pitchFamily="34" charset="0"/>
              <a:buChar char="•"/>
            </a:pPr>
            <a:r>
              <a:rPr/>
              <a:t>DRS Score</a:t>
            </a:r>
          </a:p>
          <a:p>
            <a:pPr>
              <a:buFont typeface="Arial" pitchFamily="34" charset="0"/>
              <a:buChar char="•"/>
            </a:pPr>
            <a:r>
              <a:rPr/>
              <a:t>Active CPU</a:t>
            </a:r>
          </a:p>
          <a:p>
            <a:pPr>
              <a:buFont typeface="Arial" pitchFamily="34" charset="0"/>
              <a:buChar char="•"/>
            </a:pPr>
            <a:r>
              <a:rPr/>
              <a:t>Used CPU</a:t>
            </a:r>
          </a:p>
          <a:p>
            <a:pPr>
              <a:buFont typeface="Arial" pitchFamily="34" charset="0"/>
              <a:buChar char="•"/>
            </a:pPr>
            <a:r>
              <a:rPr/>
              <a:t>CPU Readiness</a:t>
            </a:r>
          </a:p>
          <a:p>
            <a:pPr>
              <a:buFont typeface="Arial" pitchFamily="34" charset="0"/>
              <a:buChar char="•"/>
            </a:pPr>
            <a:r>
              <a:rPr/>
              <a:t>Granted Memory</a:t>
            </a:r>
          </a:p>
          <a:p>
            <a:pPr>
              <a:buFont typeface="Arial" pitchFamily="34" charset="0"/>
              <a:buChar char="•"/>
            </a:pPr>
            <a:r>
              <a:rPr/>
              <a:t>Swapped Memory</a:t>
            </a:r>
          </a:p>
          <a:p>
            <a:pPr>
              <a:buFont typeface="Arial" pitchFamily="34" charset="0"/>
              <a:buChar char="•"/>
            </a:pPr>
            <a:r>
              <a:rPr/>
              <a:t>Ballooned Memory</a:t>
            </a:r>
          </a:p>
        </p:txBody>
      </p:sp>
      <p:sp>
        <p:nvSpPr>
          <p:cNvPr id="10081" name="Slide number"/>
          <p:cNvSpPr>
            <a:spLocks noGrp="1"/>
          </p:cNvSpPr>
          <p:nvPr>
            <p:ph type="sldNum" sz="quarter" idx="10"/>
          </p:nvPr>
        </p:nvSpPr>
        <p:spPr/>
        <p:txBody>
          <a:bodyPr/>
          <a:lstStyle/>
          <a:p>
            <a:fld id="{C18812F0-6685-476B-B832-AFB48F091983}" type="slidenum">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2" name="Slide preview"/>
          <p:cNvSpPr>
            <a:spLocks noGrp="1" noRot="1" noChangeAspect="1"/>
          </p:cNvSpPr>
          <p:nvPr>
            <p:ph type="sldImg"/>
          </p:nvPr>
        </p:nvSpPr>
        <p:spPr/>
      </p:sp>
      <p:sp>
        <p:nvSpPr>
          <p:cNvPr id="10083" name="Notes"/>
          <p:cNvSpPr>
            <a:spLocks noGrp="1"/>
          </p:cNvSpPr>
          <p:nvPr>
            <p:ph type="body" idx="1"/>
          </p:nvPr>
        </p:nvSpPr>
        <p:spPr/>
        <p:txBody>
          <a:bodyPr wrap="square" rtlCol="0"/>
          <a:lstStyle/>
          <a:p>
            <a:pPr marL="0" indent="0">
              <a:buNone/>
            </a:pPr>
            <a:endParaRPr/>
          </a:p>
        </p:txBody>
      </p:sp>
      <p:sp>
        <p:nvSpPr>
          <p:cNvPr id="10084" name="Slide number"/>
          <p:cNvSpPr>
            <a:spLocks noGrp="1"/>
          </p:cNvSpPr>
          <p:nvPr>
            <p:ph type="sldNum" sz="quarter" idx="10"/>
          </p:nvPr>
        </p:nvSpPr>
        <p:spPr/>
        <p:txBody>
          <a:bodyPr/>
          <a:lstStyle/>
          <a:p>
            <a:fld id="{C18812F0-6685-476B-B832-AFB48F091983}" type="slidenum">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 name="Slide preview"/>
          <p:cNvSpPr>
            <a:spLocks noGrp="1" noRot="1" noChangeAspect="1"/>
          </p:cNvSpPr>
          <p:nvPr>
            <p:ph type="sldImg"/>
          </p:nvPr>
        </p:nvSpPr>
        <p:spPr/>
      </p:sp>
      <p:sp>
        <p:nvSpPr>
          <p:cNvPr id="1008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automation level determines whether vSphere DRS makes migration recommendations or automatically places VMs on hosts. vSphere DRS makes placement decisions when a VM powers on and when VMs must be rebalanced across hosts in the cluster.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automation levels are available:</a:t>
            </a:r>
          </a:p>
          <a:p>
            <a:pPr>
              <a:buFont typeface="Arial" pitchFamily="34" charset="0"/>
              <a:buChar char="•"/>
            </a:pPr>
            <a:r>
              <a:rPr b="1"/>
              <a:t>Manual</a:t>
            </a:r>
            <a:r>
              <a:rPr/>
              <a:t>: When you power on a VM, vSphere DRS displays a list of recommended hosts on which to place the VM. To improve the cluster's overall DRS score, vSphere DRS displays recommendations for manual VM migration.</a:t>
            </a:r>
          </a:p>
          <a:p>
            <a:pPr>
              <a:buFont typeface="Arial" pitchFamily="34" charset="0"/>
              <a:buChar char="•"/>
            </a:pPr>
            <a:r>
              <a:rPr b="1"/>
              <a:t>Partially automated</a:t>
            </a:r>
            <a:r>
              <a:rPr/>
              <a:t>: When you power on a VM, vSphere DRS places it on the best-suited host. To improve the cluster's overall DRS score, vSphere DRS displays recommendations for manual VM migration.</a:t>
            </a:r>
          </a:p>
          <a:p>
            <a:pPr>
              <a:buFont typeface="Arial" pitchFamily="34" charset="0"/>
              <a:buChar char="•"/>
            </a:pPr>
            <a:r>
              <a:rPr b="1"/>
              <a:t>Fully automated</a:t>
            </a:r>
            <a:r>
              <a:rPr/>
              <a:t>: When you power on a VM, vSphere DRS places it on the best-suited host. To improve the cluster's overall DRS score, vSphere DRS automatically migrates VMs between hosts.</a:t>
            </a:r>
          </a:p>
        </p:txBody>
      </p:sp>
      <p:sp>
        <p:nvSpPr>
          <p:cNvPr id="10088" name="Slide number"/>
          <p:cNvSpPr>
            <a:spLocks noGrp="1"/>
          </p:cNvSpPr>
          <p:nvPr>
            <p:ph type="sldNum" sz="quarter" idx="10"/>
          </p:nvPr>
        </p:nvSpPr>
        <p:spPr/>
        <p:txBody>
          <a:bodyPr/>
          <a:lstStyle/>
          <a:p>
            <a:fld id="{C18812F0-6685-476B-B832-AFB48F091983}" type="slidenum">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0" name="Slide preview"/>
          <p:cNvSpPr>
            <a:spLocks noGrp="1" noRot="1" noChangeAspect="1"/>
          </p:cNvSpPr>
          <p:nvPr>
            <p:ph type="sldImg"/>
          </p:nvPr>
        </p:nvSpPr>
        <p:spPr/>
      </p:sp>
      <p:sp>
        <p:nvSpPr>
          <p:cNvPr id="10091"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migration threshold settings are available:</a:t>
            </a:r>
          </a:p>
          <a:p>
            <a:pPr>
              <a:buFont typeface="Arial" pitchFamily="34" charset="0"/>
              <a:buChar char="•"/>
            </a:pPr>
            <a:r>
              <a:rPr/>
              <a:t>Level 1 (Conservative): Applies only priority 1 recommendations. vCenter applies only recommendations that must be taken to satisfy VMs' requirements, such as affinity rules and host maintenance.</a:t>
            </a:r>
          </a:p>
          <a:p>
            <a:pPr>
              <a:buFont typeface="Arial" pitchFamily="34" charset="0"/>
              <a:buChar char="•"/>
            </a:pPr>
            <a:r>
              <a:rPr/>
              <a:t>Level 2: Apply priority 1 and priority 2 recommendations. vCenter applies recommendations that promise a significant improvement to the cluster's overall DRS score.</a:t>
            </a:r>
          </a:p>
          <a:p>
            <a:pPr>
              <a:buFont typeface="Arial" pitchFamily="34" charset="0"/>
              <a:buChar char="•"/>
            </a:pPr>
            <a:r>
              <a:rPr/>
              <a:t>Level 3 (default): Apply priority 1, priority 2, and priority 3 recommendations. vCenter applies recommendations that promise at least a good improvement to the cluster's overall DRS score.</a:t>
            </a:r>
          </a:p>
          <a:p>
            <a:pPr>
              <a:buFont typeface="Arial" pitchFamily="34" charset="0"/>
              <a:buChar char="•"/>
            </a:pPr>
            <a:r>
              <a:rPr/>
              <a:t>Level 4: Apply priority 1, priority 2, priority 3, and priority 4 recommendations. vCenter applies recommendations that promise even a moderate improvement to the cluster's overall DRS score.</a:t>
            </a:r>
          </a:p>
          <a:p>
            <a:pPr>
              <a:buFont typeface="Arial" pitchFamily="34" charset="0"/>
              <a:buChar char="•"/>
            </a:pPr>
            <a:r>
              <a:rPr/>
              <a:t>Level 5 (Aggressive): Apply all recommendations. vCenter applies recommendations that promise even a slight improvement to the cluster's overall DRS score.</a:t>
            </a:r>
          </a:p>
        </p:txBody>
      </p:sp>
      <p:sp>
        <p:nvSpPr>
          <p:cNvPr id="10092" name="Slide number"/>
          <p:cNvSpPr>
            <a:spLocks noGrp="1"/>
          </p:cNvSpPr>
          <p:nvPr>
            <p:ph type="sldNum" sz="quarter" idx="10"/>
          </p:nvPr>
        </p:nvSpPr>
        <p:spPr/>
        <p:txBody>
          <a:bodyPr/>
          <a:lstStyle/>
          <a:p>
            <a:fld id="{C18812F0-6685-476B-B832-AFB48F091983}" type="slidenum">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4" name="Slide preview"/>
          <p:cNvSpPr>
            <a:spLocks noGrp="1" noRot="1" noChangeAspect="1"/>
          </p:cNvSpPr>
          <p:nvPr>
            <p:ph type="sldImg"/>
          </p:nvPr>
        </p:nvSpPr>
        <p:spPr/>
      </p:sp>
      <p:sp>
        <p:nvSpPr>
          <p:cNvPr id="1009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Predicted usage statistics always take precedence over current usage statistics.</a:t>
            </a:r>
          </a:p>
        </p:txBody>
      </p:sp>
      <p:sp>
        <p:nvSpPr>
          <p:cNvPr id="10096" name="Slide number"/>
          <p:cNvSpPr>
            <a:spLocks noGrp="1"/>
          </p:cNvSpPr>
          <p:nvPr>
            <p:ph type="sldNum" sz="quarter" idx="10"/>
          </p:nvPr>
        </p:nvSpPr>
        <p:spPr/>
        <p:txBody>
          <a:bodyPr/>
          <a:lstStyle/>
          <a:p>
            <a:fld id="{C18812F0-6685-476B-B832-AFB48F091983}" type="slidenum">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8" name="Slide preview"/>
          <p:cNvSpPr>
            <a:spLocks noGrp="1" noRot="1" noChangeAspect="1"/>
          </p:cNvSpPr>
          <p:nvPr>
            <p:ph type="sldImg"/>
          </p:nvPr>
        </p:nvSpPr>
        <p:spPr/>
      </p:sp>
      <p:sp>
        <p:nvSpPr>
          <p:cNvPr id="1009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view the vSphere DRS pane, go to the cluster's </a:t>
            </a:r>
            <a:r>
              <a:rPr lang="en-US" sz="1000" b="1" dirty="0">
                <a:solidFill>
                  <a:srgbClr val="000000"/>
                </a:solidFill>
                <a:latin typeface="Metropolis Semi Bold" panose="00000700000000000000" pitchFamily="2" charset="0"/>
                <a:cs typeface="Courier New" pitchFamily="49" charset="0"/>
              </a:rPr>
              <a:t>Summary</a:t>
            </a:r>
            <a:r>
              <a:rPr lang="en-GB" sz="1000" dirty="0">
                <a:solidFill>
                  <a:schemeClr val="tx2"/>
                </a:solidFill>
                <a:latin typeface="Metropolis" panose="00000500000000000000" pitchFamily="2" charset="0"/>
                <a:cs typeface="Times New Roman" panose="02020603050405020304" pitchFamily="18" charset="0"/>
              </a:rPr>
              <a:t> tab.</a:t>
            </a:r>
          </a:p>
        </p:txBody>
      </p:sp>
      <p:sp>
        <p:nvSpPr>
          <p:cNvPr id="10100" name="Slide number"/>
          <p:cNvSpPr>
            <a:spLocks noGrp="1"/>
          </p:cNvSpPr>
          <p:nvPr>
            <p:ph type="sldNum" sz="quarter" idx="10"/>
          </p:nvPr>
        </p:nvSpPr>
        <p:spPr/>
        <p:txBody>
          <a:bodyPr/>
          <a:lstStyle/>
          <a:p>
            <a:fld id="{C18812F0-6685-476B-B832-AFB48F091983}" type="slidenum">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2" name="Slide preview"/>
          <p:cNvSpPr>
            <a:spLocks noGrp="1" noRot="1" noChangeAspect="1"/>
          </p:cNvSpPr>
          <p:nvPr>
            <p:ph type="sldImg"/>
          </p:nvPr>
        </p:nvSpPr>
        <p:spPr/>
      </p:sp>
      <p:sp>
        <p:nvSpPr>
          <p:cNvPr id="1010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By setting the automation level for individual VMs, you can fine-tune automation to suit your needs. For example, you might have a VM that is especially critical to your business. You want more control over its placement, so you set its automation level to </a:t>
            </a:r>
            <a:r>
              <a:rPr lang="en-US" sz="1000" b="1" dirty="0">
                <a:solidFill>
                  <a:srgbClr val="000000"/>
                </a:solidFill>
                <a:latin typeface="Metropolis Semi Bold" panose="00000700000000000000" pitchFamily="2" charset="0"/>
                <a:cs typeface="Courier New" pitchFamily="49" charset="0"/>
              </a:rPr>
              <a:t>Manual</a:t>
            </a:r>
            <a:r>
              <a:rPr lang="en-GB" sz="1000" dirty="0">
                <a:solidFill>
                  <a:schemeClr val="tx2"/>
                </a:solidFill>
                <a:latin typeface="Metropolis" panose="00000500000000000000" pitchFamily="2" charset="0"/>
                <a:cs typeface="Times New Roman" panose="02020603050405020304" pitchFamily="18" charset="0"/>
              </a:rPr>
              <a:t>.</a:t>
            </a:r>
            <a:r>
              <a:t/>
            </a:r>
            <a:br/>
            <a:r>
              <a:rPr lang="en-GB" sz="1000" dirty="0">
                <a:solidFill>
                  <a:schemeClr val="tx2"/>
                </a:solidFill>
                <a:latin typeface="Metropolis" panose="00000500000000000000" pitchFamily="2" charset="0"/>
                <a:cs typeface="Times New Roman" panose="02020603050405020304" pitchFamily="18" charset="0"/>
              </a:rPr>
              <a:t>If a VM’s automation level is set to Disabled, vSphere DRS does not migrate the VM, nor does it provide initial placement or migration recommendations.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Select the automation level based on your environment and level of comfort.</a:t>
            </a:r>
            <a:r>
              <a:t/>
            </a:r>
            <a:br/>
            <a:r>
              <a:rPr lang="en-GB" sz="1000" dirty="0">
                <a:solidFill>
                  <a:schemeClr val="tx2"/>
                </a:solidFill>
                <a:latin typeface="Metropolis" panose="00000500000000000000" pitchFamily="2" charset="0"/>
                <a:cs typeface="Times New Roman" panose="02020603050405020304" pitchFamily="18" charset="0"/>
              </a:rPr>
              <a:t>For example, if you are new to vSphere DRS clusters, you might select </a:t>
            </a:r>
            <a:r>
              <a:rPr lang="en-US" sz="1000" b="1" dirty="0">
                <a:solidFill>
                  <a:srgbClr val="000000"/>
                </a:solidFill>
                <a:latin typeface="Metropolis Semi Bold" panose="00000700000000000000" pitchFamily="2" charset="0"/>
                <a:cs typeface="Courier New" pitchFamily="49" charset="0"/>
              </a:rPr>
              <a:t>Partially Automated</a:t>
            </a:r>
            <a:r>
              <a:rPr lang="en-GB" sz="1000" dirty="0">
                <a:solidFill>
                  <a:schemeClr val="tx2"/>
                </a:solidFill>
                <a:latin typeface="Metropolis" panose="00000500000000000000" pitchFamily="2" charset="0"/>
                <a:cs typeface="Times New Roman" panose="02020603050405020304" pitchFamily="18" charset="0"/>
              </a:rPr>
              <a:t> because you want control over the movement of VMs.</a:t>
            </a:r>
            <a:r>
              <a:t/>
            </a:r>
            <a:br/>
            <a:r>
              <a:rPr lang="en-GB" sz="1000" dirty="0">
                <a:solidFill>
                  <a:schemeClr val="tx2"/>
                </a:solidFill>
                <a:latin typeface="Metropolis" panose="00000500000000000000" pitchFamily="2" charset="0"/>
                <a:cs typeface="Times New Roman" panose="02020603050405020304" pitchFamily="18" charset="0"/>
              </a:rPr>
              <a:t>When you are comfortable with what vSphere DRS does and how it works, you might set the automation level to </a:t>
            </a:r>
            <a:r>
              <a:rPr lang="en-US" sz="1000" b="1" dirty="0">
                <a:solidFill>
                  <a:srgbClr val="000000"/>
                </a:solidFill>
                <a:latin typeface="Metropolis Semi Bold" panose="00000700000000000000" pitchFamily="2" charset="0"/>
                <a:cs typeface="Courier New" pitchFamily="49" charset="0"/>
              </a:rPr>
              <a:t>Fully Automated</a:t>
            </a:r>
            <a:r>
              <a:rPr lang="en-GB" sz="1000" dirty="0">
                <a:solidFill>
                  <a:schemeClr val="tx2"/>
                </a:solidFill>
                <a:latin typeface="Metropolis" panose="00000500000000000000" pitchFamily="2" charset="0"/>
                <a:cs typeface="Times New Roman" panose="02020603050405020304" pitchFamily="18" charset="0"/>
              </a:rPr>
              <a:t>.</a:t>
            </a:r>
            <a:r>
              <a:t/>
            </a:r>
            <a:br/>
            <a:r>
              <a:rPr lang="en-GB" sz="1000" dirty="0">
                <a:solidFill>
                  <a:schemeClr val="tx2"/>
                </a:solidFill>
                <a:latin typeface="Metropolis" panose="00000500000000000000" pitchFamily="2" charset="0"/>
                <a:cs typeface="Times New Roman" panose="02020603050405020304" pitchFamily="18" charset="0"/>
              </a:rPr>
              <a:t>You can set the automation level to </a:t>
            </a:r>
            <a:r>
              <a:rPr lang="en-US" sz="1000" b="1" dirty="0">
                <a:solidFill>
                  <a:srgbClr val="000000"/>
                </a:solidFill>
                <a:latin typeface="Metropolis Semi Bold" panose="00000700000000000000" pitchFamily="2" charset="0"/>
                <a:cs typeface="Courier New" pitchFamily="49" charset="0"/>
              </a:rPr>
              <a:t>Manual</a:t>
            </a:r>
            <a:r>
              <a:rPr lang="en-GB" sz="1000" dirty="0">
                <a:solidFill>
                  <a:schemeClr val="tx2"/>
                </a:solidFill>
                <a:latin typeface="Metropolis" panose="00000500000000000000" pitchFamily="2" charset="0"/>
                <a:cs typeface="Times New Roman" panose="02020603050405020304" pitchFamily="18" charset="0"/>
              </a:rPr>
              <a:t> on VMs over which you want more control, such as your business-critical VMs.</a:t>
            </a:r>
          </a:p>
        </p:txBody>
      </p:sp>
      <p:sp>
        <p:nvSpPr>
          <p:cNvPr id="10104" name="Slide number"/>
          <p:cNvSpPr>
            <a:spLocks noGrp="1"/>
          </p:cNvSpPr>
          <p:nvPr>
            <p:ph type="sldNum" sz="quarter" idx="10"/>
          </p:nvPr>
        </p:nvSpPr>
        <p:spPr/>
        <p:txBody>
          <a:bodyPr/>
          <a:lstStyle/>
          <a:p>
            <a:fld id="{C18812F0-6685-476B-B832-AFB48F091983}" type="slidenum">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 name="Slide preview"/>
          <p:cNvSpPr>
            <a:spLocks noGrp="1" noRot="1" noChangeAspect="1"/>
          </p:cNvSpPr>
          <p:nvPr>
            <p:ph type="sldImg"/>
          </p:nvPr>
        </p:nvSpPr>
        <p:spPr/>
      </p:sp>
      <p:sp>
        <p:nvSpPr>
          <p:cNvPr id="1010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 a VMFS or NFS datastore, the VM's swap space is a set of two swap files. On a vSAN or vSphere Virtual Volumes datastore, the swap files are created as a separate objects.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Two swap files are created by the ESXi host when a VM is powered on. If these files cannot be created, the VM cannot power on.</a:t>
            </a:r>
            <a:r>
              <a:t/>
            </a:r>
            <a:br/>
            <a:r>
              <a:rPr lang="en-US" dirty="0">
                <a:solidFill>
                  <a:schemeClr val="tx2"/>
                </a:solidFill>
                <a:latin typeface="Metropolis" panose="00000500000000000000" pitchFamily="2" charset="0"/>
                <a:cs typeface="Calibri" pitchFamily="34" charset="0"/>
              </a:rPr>
              <a:t>By default, swap files for a VM are on a datastore in the folder containing the other VM files. Instead of accepting the default, you can also use the following options:</a:t>
            </a:r>
          </a:p>
          <a:p>
            <a:pPr>
              <a:buFont typeface="Arial" pitchFamily="34" charset="0"/>
              <a:buChar char="•"/>
            </a:pPr>
            <a:r>
              <a:rPr/>
              <a:t>Use per-VM configuration options to change the datastore to another shared storage location.</a:t>
            </a:r>
          </a:p>
          <a:p>
            <a:pPr>
              <a:buFont typeface="Arial" pitchFamily="34" charset="0"/>
              <a:buChar char="•"/>
            </a:pPr>
            <a:r>
              <a:rPr/>
              <a:t>Use host-local swap, which allows you to specify a datastore stored locally on the host. You can swap at a per-host level. However, it can lead to a slight degradation in performance for vSphere vMotion because pages swapped to a local swap file on the source host must be transferred across the network to the destination host. Currently, vSAN and vSphere Virtual Volumes datastores cannot be specified for host-local swap.</a:t>
            </a:r>
          </a:p>
        </p:txBody>
      </p:sp>
      <p:sp>
        <p:nvSpPr>
          <p:cNvPr id="10108" name="Slide number"/>
          <p:cNvSpPr>
            <a:spLocks noGrp="1"/>
          </p:cNvSpPr>
          <p:nvPr>
            <p:ph type="sldNum" sz="quarter" idx="10"/>
          </p:nvPr>
        </p:nvSpPr>
        <p:spPr/>
        <p:txBody>
          <a:bodyPr/>
          <a:lstStyle/>
          <a:p>
            <a:fld id="{C18812F0-6685-476B-B832-AFB48F091983}" type="slidenum">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0" name="Slide preview"/>
          <p:cNvSpPr>
            <a:spLocks noGrp="1" noRot="1" noChangeAspect="1"/>
          </p:cNvSpPr>
          <p:nvPr>
            <p:ph type="sldImg"/>
          </p:nvPr>
        </p:nvSpPr>
        <p:spPr/>
      </p:sp>
      <p:sp>
        <p:nvSpPr>
          <p:cNvPr id="10111"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After a vSphere DRS cluster is created, you can edit its properties to create rules that specify affinity. The following types of rules can be created:</a:t>
            </a:r>
          </a:p>
          <a:p>
            <a:pPr>
              <a:buFont typeface="Arial" pitchFamily="34" charset="0"/>
              <a:buChar char="•"/>
            </a:pPr>
            <a:r>
              <a:rPr/>
              <a:t>Affinity rules: vSphere DRS keeps certain VMs together on the same host (for example, for performance reasons).</a:t>
            </a:r>
          </a:p>
          <a:p>
            <a:pPr>
              <a:buFont typeface="Arial" pitchFamily="34" charset="0"/>
              <a:buChar char="•"/>
            </a:pPr>
            <a:r>
              <a:rPr/>
              <a:t>Anti-affinity rules: vSphere DRS ensures that certain VMs are placed on different hosts (for example, for availability reasons).</a:t>
            </a:r>
          </a:p>
          <a:p>
            <a:pPr marL="0" indent="0">
              <a:buNone/>
            </a:pPr>
            <a:r>
              <a:rPr lang="en-GB" sz="1000" dirty="0">
                <a:solidFill>
                  <a:schemeClr val="tx2"/>
                </a:solidFill>
                <a:latin typeface="Metropolis" panose="00000500000000000000" pitchFamily="2" charset="0"/>
                <a:cs typeface="Times New Roman" panose="02020603050405020304" pitchFamily="18" charset="0"/>
              </a:rPr>
              <a:t>If two rules conflict, you are prevented from activating both.</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add or edit a rule, and the cluster is immediately in violation of that rule, the cluster continues to operate and tries to correct the violation.</a:t>
            </a:r>
          </a:p>
          <a:p>
            <a:pPr marL="0" indent="0">
              <a:buNone/>
            </a:pPr>
            <a:r>
              <a:rPr lang="en-GB" sz="1000" dirty="0">
                <a:solidFill>
                  <a:schemeClr val="tx2"/>
                </a:solidFill>
                <a:latin typeface="Metropolis" panose="00000500000000000000" pitchFamily="2" charset="0"/>
                <a:cs typeface="Times New Roman" panose="02020603050405020304" pitchFamily="18" charset="0"/>
              </a:rPr>
              <a:t>For vSphere DRS clusters that have an automation level of manual or partially automated, migration recommendations are based on both rule fulfillment and load balancing.</a:t>
            </a:r>
          </a:p>
        </p:txBody>
      </p:sp>
      <p:sp>
        <p:nvSpPr>
          <p:cNvPr id="10112" name="Slide number"/>
          <p:cNvSpPr>
            <a:spLocks noGrp="1"/>
          </p:cNvSpPr>
          <p:nvPr>
            <p:ph type="sldNum" sz="quarter" idx="10"/>
          </p:nvPr>
        </p:nvSpPr>
        <p:spPr/>
        <p:txBody>
          <a:bodyPr/>
          <a:lstStyle/>
          <a:p>
            <a:fld id="{C18812F0-6685-476B-B832-AFB48F091983}" type="slidenum">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7" name="Slide preview"/>
          <p:cNvSpPr>
            <a:spLocks noGrp="1" noRot="1" noChangeAspect="1"/>
          </p:cNvSpPr>
          <p:nvPr>
            <p:ph type="sldImg"/>
          </p:nvPr>
        </p:nvSpPr>
        <p:spPr/>
      </p:sp>
      <p:sp>
        <p:nvSpPr>
          <p:cNvPr id="10008" name="Notes"/>
          <p:cNvSpPr>
            <a:spLocks noGrp="1"/>
          </p:cNvSpPr>
          <p:nvPr>
            <p:ph type="body" idx="1"/>
          </p:nvPr>
        </p:nvSpPr>
        <p:spPr/>
        <p:txBody>
          <a:bodyPr wrap="square" rtlCol="0"/>
          <a:lstStyle/>
          <a:p>
            <a:pPr marL="0" indent="0">
              <a:buNone/>
            </a:pPr>
            <a:endParaRPr/>
          </a:p>
        </p:txBody>
      </p:sp>
      <p:sp>
        <p:nvSpPr>
          <p:cNvPr id="10009" name="Slide number"/>
          <p:cNvSpPr>
            <a:spLocks noGrp="1"/>
          </p:cNvSpPr>
          <p:nvPr>
            <p:ph type="sldNum" sz="quarter" idx="10"/>
          </p:nvPr>
        </p:nvSpPr>
        <p:spPr/>
        <p:txBody>
          <a:bodyPr/>
          <a:lstStyle/>
          <a:p>
            <a:fld id="{C18812F0-6685-476B-B832-AFB48F091983}" type="slidenum">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4" name="Slide preview"/>
          <p:cNvSpPr>
            <a:spLocks noGrp="1" noRot="1" noChangeAspect="1"/>
          </p:cNvSpPr>
          <p:nvPr>
            <p:ph type="sldImg"/>
          </p:nvPr>
        </p:nvSpPr>
        <p:spPr/>
      </p:sp>
      <p:sp>
        <p:nvSpPr>
          <p:cNvPr id="1011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ease of administration, virtual machines can be placed in VM or host groups. You can create one or more VM groups in a vSphere DRS cluster, each consisting of one or more VMs. A host group consists of one or more ESXi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main use of VM groups and host groups is to help in defining the VM-Host affinity rules.</a:t>
            </a:r>
          </a:p>
        </p:txBody>
      </p:sp>
      <p:sp>
        <p:nvSpPr>
          <p:cNvPr id="10116" name="Slide number"/>
          <p:cNvSpPr>
            <a:spLocks noGrp="1"/>
          </p:cNvSpPr>
          <p:nvPr>
            <p:ph type="sldNum" sz="quarter" idx="10"/>
          </p:nvPr>
        </p:nvSpPr>
        <p:spPr/>
        <p:txBody>
          <a:bodyPr/>
          <a:lstStyle/>
          <a:p>
            <a:fld id="{C18812F0-6685-476B-B832-AFB48F091983}" type="slidenum">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8" name="Slide preview"/>
          <p:cNvSpPr>
            <a:spLocks noGrp="1" noRot="1" noChangeAspect="1"/>
          </p:cNvSpPr>
          <p:nvPr>
            <p:ph type="sldImg"/>
          </p:nvPr>
        </p:nvSpPr>
        <p:spPr/>
      </p:sp>
      <p:sp>
        <p:nvSpPr>
          <p:cNvPr id="1011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VM-Host affinity or anti-affinity rule specifies whether the members of a selected VM group can run on the members of a specific host group.</a:t>
            </a:r>
          </a:p>
          <a:p>
            <a:pPr marL="0" indent="0">
              <a:buNone/>
            </a:pPr>
            <a:r>
              <a:rPr lang="en-GB" sz="1000" dirty="0">
                <a:solidFill>
                  <a:schemeClr val="tx2"/>
                </a:solidFill>
                <a:latin typeface="Metropolis" panose="00000500000000000000" pitchFamily="2" charset="0"/>
                <a:cs typeface="Times New Roman" panose="02020603050405020304" pitchFamily="18" charset="0"/>
              </a:rPr>
              <a:t>Unlike an affinity rule for VMs, which specifies affinity (or anti-affinity) between individual VMs, a VM-Host affinity rule specifies an affinity relationship between a group of VMs and a group of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Because VM-Host affinity rules are cluster-based, the VMs and hosts that are included in a rule must all reside in the same cluster. If a VM is removed from the cluster, the VM loses its membership from all VM groups, even if it is later returned to the cluster.</a:t>
            </a:r>
          </a:p>
        </p:txBody>
      </p:sp>
      <p:sp>
        <p:nvSpPr>
          <p:cNvPr id="10120" name="Slide number"/>
          <p:cNvSpPr>
            <a:spLocks noGrp="1"/>
          </p:cNvSpPr>
          <p:nvPr>
            <p:ph type="sldNum" sz="quarter" idx="10"/>
          </p:nvPr>
        </p:nvSpPr>
        <p:spPr/>
        <p:txBody>
          <a:bodyPr/>
          <a:lstStyle/>
          <a:p>
            <a:fld id="{C18812F0-6685-476B-B832-AFB48F091983}" type="slidenum">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3" name="Slide preview"/>
          <p:cNvSpPr>
            <a:spLocks noGrp="1" noRot="1" noChangeAspect="1"/>
          </p:cNvSpPr>
          <p:nvPr>
            <p:ph type="sldImg"/>
          </p:nvPr>
        </p:nvSpPr>
        <p:spPr/>
      </p:sp>
      <p:sp>
        <p:nvSpPr>
          <p:cNvPr id="1012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https://vmware.bravais.com/s/2V3GkAYpnmAK6d43Oheh</a:t>
            </a:r>
          </a:p>
          <a:p>
            <a:pPr marL="0" indent="0">
              <a:buNone/>
            </a:pPr>
            <a:r>
              <a:rPr lang="en-GB" sz="1000" dirty="0">
                <a:solidFill>
                  <a:schemeClr val="tx2"/>
                </a:solidFill>
                <a:latin typeface="Metropolis" panose="00000500000000000000" pitchFamily="2" charset="0"/>
                <a:cs typeface="Times New Roman" panose="02020603050405020304" pitchFamily="18" charset="0"/>
              </a:rPr>
              <a:t>Preferential rules can be violated to allow the proper functioning of vSphere DRS, vSphere HA, and VMware vSphere DPM.</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Group A and Group B are VM groups. Blade Chassis A and Blade Chassis B are host groups. The goal is to force the VMs in Group A to run on the hosts in Blade Chassis A and to force the VMs in Group B to run on the hosts in Blade Chassis B. If the hosts fail, vSphere HA restarts the VMs on the other hosts in the cluster. vSphere DRS moves the VMs to the other hosts in the cluster if the hosts are put into maintenance mode or hosts are needed to satisfy VMs' resource requirements.</a:t>
            </a:r>
          </a:p>
        </p:txBody>
      </p:sp>
      <p:sp>
        <p:nvSpPr>
          <p:cNvPr id="10125" name="Slide number"/>
          <p:cNvSpPr>
            <a:spLocks noGrp="1"/>
          </p:cNvSpPr>
          <p:nvPr>
            <p:ph type="sldNum" sz="quarter" idx="10"/>
          </p:nvPr>
        </p:nvSpPr>
        <p:spPr/>
        <p:txBody>
          <a:bodyPr/>
          <a:lstStyle/>
          <a:p>
            <a:fld id="{C18812F0-6685-476B-B832-AFB48F091983}" type="slidenum">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8" name="Slide preview"/>
          <p:cNvSpPr>
            <a:spLocks noGrp="1" noRot="1" noChangeAspect="1"/>
          </p:cNvSpPr>
          <p:nvPr>
            <p:ph type="sldImg"/>
          </p:nvPr>
        </p:nvSpPr>
        <p:spPr/>
      </p:sp>
      <p:sp>
        <p:nvSpPr>
          <p:cNvPr id="1012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https://vmware.bravais.com/s/4UeCSZE8oK4Tc3SJ8kiM</a:t>
            </a:r>
          </a:p>
          <a:p>
            <a:pPr marL="0" indent="0">
              <a:buNone/>
            </a:pPr>
            <a:r>
              <a:rPr lang="en-GB" sz="1000" dirty="0">
                <a:solidFill>
                  <a:schemeClr val="tx2"/>
                </a:solidFill>
                <a:latin typeface="Metropolis" panose="00000500000000000000" pitchFamily="2" charset="0"/>
                <a:cs typeface="Times New Roman" panose="02020603050405020304" pitchFamily="18" charset="0"/>
              </a:rPr>
              <a:t>A VM-Host affinity rule that is required, instead of preferential, can be used when the software running in your VMs has licensing restrictions. You can enforce this rule when the software running in your VMs has licensing restrictions. You can place such VMs in a VM group. Then you can create a rule that requires the VMs to run on a host group, which contains hosts with the required licenses.</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create a VM-Host affinity rule that is based on the licensing or hardware requirements of the software running in your VMs, you are responsible for ensuring that the groups are properly set up. The rule does not monitor the software running in the VMs. Nor does it know which third-party licenses are in place on which ESXi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On the slide, Group A is a VM group. You can force Group A to run on hosts in the ISV-Licensed group to ensure that the VMs in Group A run on hosts that have the required licenses. But if the hosts in the ISV-Licensed group fail, vSphere HA cannot restart the VMs in Group A on hosts that are not in the group. If the hosts in the ISV-Licensed group are put into maintenance mode or become overused, vSphere DRS cannot move the VMs in Group A to hosts that are not in the group.</a:t>
            </a:r>
          </a:p>
        </p:txBody>
      </p:sp>
      <p:sp>
        <p:nvSpPr>
          <p:cNvPr id="10130" name="Slide number"/>
          <p:cNvSpPr>
            <a:spLocks noGrp="1"/>
          </p:cNvSpPr>
          <p:nvPr>
            <p:ph type="sldNum" sz="quarter" idx="10"/>
          </p:nvPr>
        </p:nvSpPr>
        <p:spPr/>
        <p:txBody>
          <a:bodyPr/>
          <a:lstStyle/>
          <a:p>
            <a:fld id="{C18812F0-6685-476B-B832-AFB48F091983}" type="slidenum">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2" name="Slide preview"/>
          <p:cNvSpPr>
            <a:spLocks noGrp="1" noRot="1" noChangeAspect="1"/>
          </p:cNvSpPr>
          <p:nvPr>
            <p:ph type="sldImg"/>
          </p:nvPr>
        </p:nvSpPr>
        <p:spPr/>
      </p:sp>
      <p:sp>
        <p:nvSpPr>
          <p:cNvPr id="1013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CPU Utilization chart shows all the hosts in the cluster and how their CPU resources are allocated to each VM. For CPU usage, a colored box represents the VM information. If you point to the colored box, the VM’s CPU usage information appears. If the VM is receiving the resources that it is entitled to, the box is green. Green means that 100 percent of the VM’s entitled resources are delivered. If the box is not green (for example, entitled resources are 80 percent or less) for an extended time, you might want to investigate what is causing this shortfall (for example, unapplied recommendations).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Memory Utilization chart shows all the hosts in the cluster and how their memory resources are allocated to each VM. For memory usage, the VM boxes are not color-coded because the relationship between consumed memory and entitlement is often not easily categorized.</a:t>
            </a:r>
          </a:p>
          <a:p>
            <a:pPr marL="0" indent="0">
              <a:buNone/>
            </a:pPr>
            <a:r>
              <a:rPr lang="en-GB" sz="1000" dirty="0">
                <a:solidFill>
                  <a:schemeClr val="tx2"/>
                </a:solidFill>
                <a:latin typeface="Metropolis" panose="00000500000000000000" pitchFamily="2" charset="0"/>
                <a:cs typeface="Times New Roman" panose="02020603050405020304" pitchFamily="18" charset="0"/>
              </a:rPr>
              <a:t>The Network Utilization chart displays network data, which reflects all traffic across physical network interfaces on the host.</a:t>
            </a:r>
          </a:p>
        </p:txBody>
      </p:sp>
      <p:sp>
        <p:nvSpPr>
          <p:cNvPr id="10134" name="Slide number"/>
          <p:cNvSpPr>
            <a:spLocks noGrp="1"/>
          </p:cNvSpPr>
          <p:nvPr>
            <p:ph type="sldNum" sz="quarter" idx="10"/>
          </p:nvPr>
        </p:nvSpPr>
        <p:spPr/>
        <p:txBody>
          <a:bodyPr/>
          <a:lstStyle/>
          <a:p>
            <a:fld id="{C18812F0-6685-476B-B832-AFB48F091983}" type="slidenum">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6" name="Slide preview"/>
          <p:cNvSpPr>
            <a:spLocks noGrp="1" noRot="1" noChangeAspect="1"/>
          </p:cNvSpPr>
          <p:nvPr>
            <p:ph type="sldImg"/>
          </p:nvPr>
        </p:nvSpPr>
        <p:spPr/>
      </p:sp>
      <p:sp>
        <p:nvSpPr>
          <p:cNvPr id="1013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the DRS Recommendations pane, you can see the current set of recommendations that are generated for optimizing resource use in the cluster through either migrations or power management. Recommendations appear in the list if vSphere DRS is set for Manual or Partially Automated mode.</a:t>
            </a:r>
          </a:p>
          <a:p>
            <a:pPr marL="0" indent="0">
              <a:buNone/>
            </a:pPr>
            <a:r>
              <a:rPr lang="en-GB" sz="1000" dirty="0">
                <a:solidFill>
                  <a:schemeClr val="tx2"/>
                </a:solidFill>
                <a:latin typeface="Metropolis" panose="00000500000000000000" pitchFamily="2" charset="0"/>
                <a:cs typeface="Times New Roman" panose="02020603050405020304" pitchFamily="18" charset="0"/>
              </a:rPr>
              <a:t>To refresh the recommendations, click </a:t>
            </a:r>
            <a:r>
              <a:rPr lang="en-US" sz="1000" b="1" dirty="0">
                <a:solidFill>
                  <a:srgbClr val="000000"/>
                </a:solidFill>
                <a:latin typeface="Metropolis Semi Bold" panose="00000700000000000000" pitchFamily="2" charset="0"/>
                <a:cs typeface="Courier New" pitchFamily="49" charset="0"/>
              </a:rPr>
              <a:t>RUN DRS NOW</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To apply all recommendations, click </a:t>
            </a:r>
            <a:r>
              <a:rPr lang="en-US" sz="1000" b="1" dirty="0">
                <a:solidFill>
                  <a:srgbClr val="000000"/>
                </a:solidFill>
                <a:latin typeface="Metropolis Semi Bold" panose="00000700000000000000" pitchFamily="2" charset="0"/>
                <a:cs typeface="Courier New" pitchFamily="49" charset="0"/>
              </a:rPr>
              <a:t>SELECT ALL</a:t>
            </a:r>
            <a:r>
              <a:rPr lang="en-GB" sz="1000" dirty="0">
                <a:solidFill>
                  <a:schemeClr val="tx2"/>
                </a:solidFill>
                <a:latin typeface="Metropolis" panose="00000500000000000000" pitchFamily="2" charset="0"/>
                <a:cs typeface="Times New Roman" panose="02020603050405020304" pitchFamily="18" charset="0"/>
              </a:rPr>
              <a:t> to select all recommendations and click </a:t>
            </a:r>
            <a:r>
              <a:rPr lang="en-US" sz="1000" b="1" dirty="0">
                <a:solidFill>
                  <a:srgbClr val="000000"/>
                </a:solidFill>
                <a:latin typeface="Metropolis Semi Bold" panose="00000700000000000000" pitchFamily="2" charset="0"/>
                <a:cs typeface="Courier New" pitchFamily="49" charset="0"/>
              </a:rPr>
              <a:t>APPLY RECOMMENDATIONS</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To apply a subset of the recommendations, select the checkbox next to each desired recommendation and click </a:t>
            </a:r>
            <a:r>
              <a:rPr lang="en-US" sz="1000" b="1" dirty="0">
                <a:solidFill>
                  <a:srgbClr val="000000"/>
                </a:solidFill>
                <a:latin typeface="Metropolis Semi Bold" panose="00000700000000000000" pitchFamily="2" charset="0"/>
                <a:cs typeface="Courier New" pitchFamily="49" charset="0"/>
              </a:rPr>
              <a:t>APPLY RECOMMENDATIONS</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In addition to the DRS Recommendations pane, you can select </a:t>
            </a:r>
            <a:r>
              <a:rPr lang="en-US" sz="1000" b="1" dirty="0">
                <a:solidFill>
                  <a:srgbClr val="000000"/>
                </a:solidFill>
                <a:latin typeface="Metropolis Semi Bold" panose="00000700000000000000" pitchFamily="2" charset="0"/>
                <a:cs typeface="Courier New" pitchFamily="49" charset="0"/>
              </a:rPr>
              <a:t>Faults</a:t>
            </a:r>
            <a:r>
              <a:rPr lang="en-GB" sz="1000" dirty="0">
                <a:solidFill>
                  <a:schemeClr val="tx2"/>
                </a:solidFill>
                <a:latin typeface="Metropolis" panose="00000500000000000000" pitchFamily="2" charset="0"/>
                <a:cs typeface="Times New Roman" panose="02020603050405020304" pitchFamily="18" charset="0"/>
              </a:rPr>
              <a:t> to view the faults that occurred when the recommendations were applied. You can select </a:t>
            </a:r>
            <a:r>
              <a:rPr lang="en-US" sz="1000" b="1" dirty="0">
                <a:solidFill>
                  <a:srgbClr val="000000"/>
                </a:solidFill>
                <a:latin typeface="Metropolis Semi Bold" panose="00000700000000000000" pitchFamily="2" charset="0"/>
                <a:cs typeface="Courier New" pitchFamily="49" charset="0"/>
              </a:rPr>
              <a:t>History</a:t>
            </a:r>
            <a:r>
              <a:rPr lang="en-GB" sz="1000" dirty="0">
                <a:solidFill>
                  <a:schemeClr val="tx2"/>
                </a:solidFill>
                <a:latin typeface="Metropolis" panose="00000500000000000000" pitchFamily="2" charset="0"/>
                <a:cs typeface="Times New Roman" panose="02020603050405020304" pitchFamily="18" charset="0"/>
              </a:rPr>
              <a:t> to view the history of vSphere DRS actions.</a:t>
            </a:r>
          </a:p>
        </p:txBody>
      </p:sp>
      <p:sp>
        <p:nvSpPr>
          <p:cNvPr id="10138" name="Slide number"/>
          <p:cNvSpPr>
            <a:spLocks noGrp="1"/>
          </p:cNvSpPr>
          <p:nvPr>
            <p:ph type="sldNum" sz="quarter" idx="10"/>
          </p:nvPr>
        </p:nvSpPr>
        <p:spPr/>
        <p:txBody>
          <a:bodyPr/>
          <a:lstStyle/>
          <a:p>
            <a:fld id="{C18812F0-6685-476B-B832-AFB48F091983}" type="slidenum">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0" name="Slide preview"/>
          <p:cNvSpPr>
            <a:spLocks noGrp="1" noRot="1" noChangeAspect="1"/>
          </p:cNvSpPr>
          <p:nvPr>
            <p:ph type="sldImg"/>
          </p:nvPr>
        </p:nvSpPr>
        <p:spPr/>
      </p:sp>
      <p:sp>
        <p:nvSpPr>
          <p:cNvPr id="1014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 host enters or leaves maintenance mode as the result of a user request. While in maintenance mode, the host does not allow you to deploy or power on a VM.</a:t>
            </a:r>
          </a:p>
          <a:p>
            <a:pPr marL="0" indent="0">
              <a:buNone/>
            </a:pPr>
            <a:r>
              <a:rPr lang="en-GB" sz="1000" dirty="0">
                <a:solidFill>
                  <a:schemeClr val="tx2"/>
                </a:solidFill>
                <a:latin typeface="Metropolis" panose="00000500000000000000" pitchFamily="2" charset="0"/>
                <a:cs typeface="Times New Roman" panose="02020603050405020304" pitchFamily="18" charset="0"/>
              </a:rPr>
              <a:t>VMs that are running on a host entering maintenance mode must be shut down, suspended, or migrated to another host (either manually by a user or automatically by vSphere DRS). The host continues to run the Enter Maintenance Mode task until all VMs are powered down or moved away.</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no more running VMs are on the host, the host’s icon indicates that it has entered maintenance mode. The host’s </a:t>
            </a:r>
            <a:r>
              <a:rPr lang="en-US" sz="1000" b="1" dirty="0">
                <a:solidFill>
                  <a:srgbClr val="000000"/>
                </a:solidFill>
                <a:latin typeface="Metropolis Semi Bold" panose="00000700000000000000" pitchFamily="2" charset="0"/>
                <a:cs typeface="Courier New" pitchFamily="49" charset="0"/>
              </a:rPr>
              <a:t>Summary</a:t>
            </a:r>
            <a:r>
              <a:rPr lang="en-GB" sz="1000" dirty="0">
                <a:solidFill>
                  <a:schemeClr val="tx2"/>
                </a:solidFill>
                <a:latin typeface="Metropolis" panose="00000500000000000000" pitchFamily="2" charset="0"/>
                <a:cs typeface="Times New Roman" panose="02020603050405020304" pitchFamily="18" charset="0"/>
              </a:rPr>
              <a:t> tab indicates the new state.</a:t>
            </a:r>
          </a:p>
          <a:p>
            <a:pPr marL="0" indent="0">
              <a:buNone/>
            </a:pPr>
            <a:r>
              <a:rPr lang="en-GB" sz="1000" dirty="0">
                <a:solidFill>
                  <a:schemeClr val="tx2"/>
                </a:solidFill>
                <a:latin typeface="Metropolis" panose="00000500000000000000" pitchFamily="2" charset="0"/>
                <a:cs typeface="Times New Roman" panose="02020603050405020304" pitchFamily="18" charset="0"/>
              </a:rPr>
              <a:t>Place a host in maintenance mode before servicing the host, in instances such as installing more memory or removing a host from a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place a host in standby mode manually. When a host is placed in standby mode, it is powered off, except for the Baseboard Management Controller (BMC). The BMC is powered on even when the host itself is powered off. For more information on vSphere DPM, see </a:t>
            </a:r>
            <a:r>
              <a:rPr lang="en-US" sz="1000" i="1" dirty="0">
                <a:solidFill>
                  <a:srgbClr val="000000"/>
                </a:solidFill>
                <a:latin typeface="Metropolis" panose="00000500000000000000" pitchFamily="2" charset="0"/>
                <a:cs typeface="Courier New" pitchFamily="49" charset="0"/>
              </a:rPr>
              <a:t>vSphere Resource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If you place a host in standby mode, the next time that vSphere DRS runs, it might undo your change or recommend that you undo the changes. If you want a host to remain powered off, place it in maintenance mode and turn it off.</a:t>
            </a:r>
          </a:p>
        </p:txBody>
      </p:sp>
      <p:sp>
        <p:nvSpPr>
          <p:cNvPr id="10142" name="Slide number"/>
          <p:cNvSpPr>
            <a:spLocks noGrp="1"/>
          </p:cNvSpPr>
          <p:nvPr>
            <p:ph type="sldNum" sz="quarter" idx="10"/>
          </p:nvPr>
        </p:nvSpPr>
        <p:spPr/>
        <p:txBody>
          <a:bodyPr/>
          <a:lstStyle/>
          <a:p>
            <a:fld id="{C18812F0-6685-476B-B832-AFB48F091983}" type="slidenum">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3" name="Slide preview"/>
          <p:cNvSpPr>
            <a:spLocks noGrp="1" noRot="1" noChangeAspect="1"/>
          </p:cNvSpPr>
          <p:nvPr>
            <p:ph type="sldImg"/>
          </p:nvPr>
        </p:nvSpPr>
        <p:spPr/>
      </p:sp>
      <p:sp>
        <p:nvSpPr>
          <p:cNvPr id="1014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a host is put into maintenance mode, all its running VMs must be shut down, suspended, or migrated to other hosts by using vSphere vMotion. VMs with disks on local storage must be powered off, suspended, or migrated to another host and datastore.</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you remove the host from the cluster, the VMs that are currently associated with the host are also removed from the cluster. If the cluster still has enough resources to satisfy the reservations of all VMs in the cluster, the cluster adjusts resource allocation to reflect the reduced amount of resources.</a:t>
            </a:r>
          </a:p>
        </p:txBody>
      </p:sp>
      <p:sp>
        <p:nvSpPr>
          <p:cNvPr id="10145" name="Slide number"/>
          <p:cNvSpPr>
            <a:spLocks noGrp="1"/>
          </p:cNvSpPr>
          <p:nvPr>
            <p:ph type="sldNum" sz="quarter" idx="10"/>
          </p:nvPr>
        </p:nvSpPr>
        <p:spPr/>
        <p:txBody>
          <a:bodyPr/>
          <a:lstStyle/>
          <a:p>
            <a:fld id="{C18812F0-6685-476B-B832-AFB48F091983}" type="slidenum">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6" name="Slide preview"/>
          <p:cNvSpPr>
            <a:spLocks noGrp="1" noRot="1" noChangeAspect="1"/>
          </p:cNvSpPr>
          <p:nvPr>
            <p:ph type="sldImg"/>
          </p:nvPr>
        </p:nvSpPr>
        <p:spPr/>
      </p:sp>
      <p:sp>
        <p:nvSpPr>
          <p:cNvPr id="10147" name="Notes"/>
          <p:cNvSpPr>
            <a:spLocks noGrp="1"/>
          </p:cNvSpPr>
          <p:nvPr>
            <p:ph type="body" idx="1"/>
          </p:nvPr>
        </p:nvSpPr>
        <p:spPr/>
        <p:txBody>
          <a:bodyPr wrap="square" rtlCol="0"/>
          <a:lstStyle/>
          <a:p>
            <a:pPr marL="0" indent="0">
              <a:buNone/>
            </a:pPr>
            <a:endParaRPr/>
          </a:p>
        </p:txBody>
      </p:sp>
      <p:sp>
        <p:nvSpPr>
          <p:cNvPr id="10148" name="Slide number"/>
          <p:cNvSpPr>
            <a:spLocks noGrp="1"/>
          </p:cNvSpPr>
          <p:nvPr>
            <p:ph type="sldNum" sz="quarter" idx="10"/>
          </p:nvPr>
        </p:nvSpPr>
        <p:spPr/>
        <p:txBody>
          <a:bodyPr/>
          <a:lstStyle/>
          <a:p>
            <a:fld id="{C18812F0-6685-476B-B832-AFB48F091983}" type="slidenum">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0" name="Slide preview"/>
          <p:cNvSpPr>
            <a:spLocks noGrp="1" noRot="1" noChangeAspect="1"/>
          </p:cNvSpPr>
          <p:nvPr>
            <p:ph type="sldImg"/>
          </p:nvPr>
        </p:nvSpPr>
        <p:spPr/>
      </p:sp>
      <p:sp>
        <p:nvSpPr>
          <p:cNvPr id="10151" name="Notes"/>
          <p:cNvSpPr>
            <a:spLocks noGrp="1"/>
          </p:cNvSpPr>
          <p:nvPr>
            <p:ph type="body" idx="1"/>
          </p:nvPr>
        </p:nvSpPr>
        <p:spPr/>
        <p:txBody>
          <a:bodyPr wrap="square" rtlCol="0"/>
          <a:lstStyle/>
          <a:p>
            <a:pPr marL="0" indent="0">
              <a:buNone/>
            </a:pPr>
            <a:endParaRPr/>
          </a:p>
        </p:txBody>
      </p:sp>
      <p:sp>
        <p:nvSpPr>
          <p:cNvPr id="10152" name="Slide number"/>
          <p:cNvSpPr>
            <a:spLocks noGrp="1"/>
          </p:cNvSpPr>
          <p:nvPr>
            <p:ph type="sldNum" sz="quarter" idx="10"/>
          </p:nvPr>
        </p:nvSpPr>
        <p:spPr/>
        <p:txBody>
          <a:bodyPr/>
          <a:lstStyle/>
          <a:p>
            <a:fld id="{C18812F0-6685-476B-B832-AFB48F091983}" type="slidenum">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1" name="Slide preview"/>
          <p:cNvSpPr>
            <a:spLocks noGrp="1" noRot="1" noChangeAspect="1"/>
          </p:cNvSpPr>
          <p:nvPr>
            <p:ph type="sldImg"/>
          </p:nvPr>
        </p:nvSpPr>
        <p:spPr/>
      </p:sp>
      <p:sp>
        <p:nvSpPr>
          <p:cNvPr id="1001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this screenshot, five clusters are shown: SA-Compute-01, SA-Compute-02, SA-Management, SB-Development, and SB-Management.</a:t>
            </a:r>
          </a:p>
          <a:p>
            <a:pPr marL="0" indent="0">
              <a:buNone/>
            </a:pPr>
            <a:r>
              <a:rPr lang="en-GB" sz="1000" dirty="0">
                <a:solidFill>
                  <a:schemeClr val="tx2"/>
                </a:solidFill>
                <a:latin typeface="Metropolis" panose="00000500000000000000" pitchFamily="2" charset="0"/>
                <a:cs typeface="Times New Roman" panose="02020603050405020304" pitchFamily="18" charset="0"/>
              </a:rPr>
              <a:t>To support 96 hosts per cluster, vSphere 7 Update 1 or later is required.</a:t>
            </a:r>
          </a:p>
        </p:txBody>
      </p:sp>
      <p:sp>
        <p:nvSpPr>
          <p:cNvPr id="10013"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3" name="Slide preview"/>
          <p:cNvSpPr>
            <a:spLocks noGrp="1" noRot="1" noChangeAspect="1"/>
          </p:cNvSpPr>
          <p:nvPr>
            <p:ph type="sldImg"/>
          </p:nvPr>
        </p:nvSpPr>
        <p:spPr/>
      </p:sp>
      <p:sp>
        <p:nvSpPr>
          <p:cNvPr id="10154" name="Notes"/>
          <p:cNvSpPr>
            <a:spLocks noGrp="1"/>
          </p:cNvSpPr>
          <p:nvPr>
            <p:ph type="body" idx="1"/>
          </p:nvPr>
        </p:nvSpPr>
        <p:spPr/>
        <p:txBody>
          <a:bodyPr wrap="square" rtlCol="0"/>
          <a:lstStyle/>
          <a:p>
            <a:pPr marL="0" indent="0">
              <a:buNone/>
            </a:pPr>
            <a:endParaRPr/>
          </a:p>
        </p:txBody>
      </p:sp>
      <p:sp>
        <p:nvSpPr>
          <p:cNvPr id="10155" name="Slide number"/>
          <p:cNvSpPr>
            <a:spLocks noGrp="1"/>
          </p:cNvSpPr>
          <p:nvPr>
            <p:ph type="sldNum" sz="quarter" idx="10"/>
          </p:nvPr>
        </p:nvSpPr>
        <p:spPr/>
        <p:txBody>
          <a:bodyPr/>
          <a:lstStyle/>
          <a:p>
            <a:fld id="{C18812F0-6685-476B-B832-AFB48F091983}" type="slidenum">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7" name="Slide preview"/>
          <p:cNvSpPr>
            <a:spLocks noGrp="1" noRot="1" noChangeAspect="1"/>
          </p:cNvSpPr>
          <p:nvPr>
            <p:ph type="sldImg"/>
          </p:nvPr>
        </p:nvSpPr>
        <p:spPr/>
      </p:sp>
      <p:sp>
        <p:nvSpPr>
          <p:cNvPr id="1015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Whether planned or unplanned, downtime brings with it considerable costs. However, solutions to ensure higher levels of availability are traditionally costly, hard to implement, and difficult to manage.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VMware's software makes it simpler and less expensive to provide higher levels of availability for important applications. With vSphere, organizations can easily increase the baseline level of availability provided for all applications and provide higher levels of availability more easily and cost effectively. With vSphere, you can:</a:t>
            </a:r>
          </a:p>
          <a:p>
            <a:pPr>
              <a:buFont typeface="Arial" pitchFamily="34" charset="0"/>
              <a:buChar char="•"/>
            </a:pPr>
            <a:r>
              <a:rPr/>
              <a:t>Provide higher availability independent of hardware, operating system, and applications.</a:t>
            </a:r>
          </a:p>
          <a:p>
            <a:pPr>
              <a:buFont typeface="Arial" pitchFamily="34" charset="0"/>
              <a:buChar char="•"/>
            </a:pPr>
            <a:r>
              <a:rPr/>
              <a:t>Reduce planned downtime for common maintenance operations.</a:t>
            </a:r>
          </a:p>
          <a:p>
            <a:pPr>
              <a:buFont typeface="Arial" pitchFamily="34" charset="0"/>
              <a:buChar char="•"/>
            </a:pPr>
            <a:r>
              <a:rPr/>
              <a:t>Provide automatic recovery in cases of failure.</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HA provides a base level of protection for your VMs by restarting VMs if a host fails. vSphere Fault Tolerance provides a higher level of availability, allowing users to protect any VM from a host failure with no loss of data, transactions, or connections. vSphere Fault Tolerance provides continuous availability by ensuring that the states of the primary and secondary VMs are identical at any point in the instruction execution of the VM.</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vMotion and vSphere Storage vMotion keep VMs available during a planned outage, for example, when hosts or storage must be taken offline for maintenance. System recovery from unexpected storage failures is simple, quick, and reliable with the encapsulation property of VMs. You can use vSphere Storage vMotion to support planned storage outages resulting from upgrades to storage arrays to newer firmware or technology and VMFS upgrades.</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vSphere Replication, a vSphere platform can protect VMs natively by copying their disk files to another location where they are ready to be recovered.</a:t>
            </a:r>
          </a:p>
          <a:p>
            <a:pPr marL="0" indent="0">
              <a:buNone/>
            </a:pPr>
            <a:r>
              <a:rPr lang="en-GB" sz="1000" dirty="0">
                <a:solidFill>
                  <a:schemeClr val="tx2"/>
                </a:solidFill>
                <a:latin typeface="Metropolis" panose="00000500000000000000" pitchFamily="2" charset="0"/>
                <a:cs typeface="Times New Roman" panose="02020603050405020304" pitchFamily="18" charset="0"/>
              </a:rPr>
              <a:t>VM encapsulation is used by third-party backup applications that support file and image-level backups using vSphere Storage APIs – Data Protection. Backup solutions play prominent roles in recovering from deleted files or disks and corrupt or infected guest operating systems or file systems.</a:t>
            </a:r>
          </a:p>
          <a:p>
            <a:pPr marL="0" indent="0">
              <a:buNone/>
            </a:pPr>
            <a:r>
              <a:rPr lang="en-GB" sz="1000" dirty="0">
                <a:solidFill>
                  <a:schemeClr val="tx2"/>
                </a:solidFill>
                <a:latin typeface="Metropolis" panose="00000500000000000000" pitchFamily="2" charset="0"/>
                <a:cs typeface="Times New Roman" panose="02020603050405020304" pitchFamily="18" charset="0"/>
              </a:rPr>
              <a:t>With Site Recovery Manager, you can quickly restore your organization’s IT infrastructure, shortening the time that you experience a business outage. Site Recovery Manager automates setup, failover, and testing of disaster recovery plans. Site Recovery Manager requires that you install vCenter at the protected site and at the recovery site. Site Recovery Manager also requires either host-based replication through vSphere Replication or preconfigured array-based replication between the protected site and the recovery site.</a:t>
            </a:r>
          </a:p>
        </p:txBody>
      </p:sp>
      <p:sp>
        <p:nvSpPr>
          <p:cNvPr id="10159" name="Slide number"/>
          <p:cNvSpPr>
            <a:spLocks noGrp="1"/>
          </p:cNvSpPr>
          <p:nvPr>
            <p:ph type="sldNum" sz="quarter" idx="10"/>
          </p:nvPr>
        </p:nvSpPr>
        <p:spPr/>
        <p:txBody>
          <a:bodyPr/>
          <a:lstStyle/>
          <a:p>
            <a:fld id="{C18812F0-6685-476B-B832-AFB48F091983}" type="slidenum">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1" name="Slide preview"/>
          <p:cNvSpPr>
            <a:spLocks noGrp="1" noRot="1" noChangeAspect="1"/>
          </p:cNvSpPr>
          <p:nvPr>
            <p:ph type="sldImg"/>
          </p:nvPr>
        </p:nvSpPr>
        <p:spPr/>
      </p:sp>
      <p:sp>
        <p:nvSpPr>
          <p:cNvPr id="1016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Unlike other clustering solutions, vSphere HA protects all workloads by using the infrastructure itself. After you configure vSphere HA, no actions are required to protect new VMs. All workloads are automatically protected by vSphere HA.</a:t>
            </a:r>
          </a:p>
        </p:txBody>
      </p:sp>
      <p:sp>
        <p:nvSpPr>
          <p:cNvPr id="10163" name="Slide number"/>
          <p:cNvSpPr>
            <a:spLocks noGrp="1"/>
          </p:cNvSpPr>
          <p:nvPr>
            <p:ph type="sldNum" sz="quarter" idx="10"/>
          </p:nvPr>
        </p:nvSpPr>
        <p:spPr/>
        <p:txBody>
          <a:bodyPr/>
          <a:lstStyle/>
          <a:p>
            <a:fld id="{C18812F0-6685-476B-B832-AFB48F091983}" type="slidenum">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6" name="Slide preview"/>
          <p:cNvSpPr>
            <a:spLocks noGrp="1" noRot="1" noChangeAspect="1"/>
          </p:cNvSpPr>
          <p:nvPr>
            <p:ph type="sldImg"/>
          </p:nvPr>
        </p:nvSpPr>
        <p:spPr/>
      </p:sp>
      <p:sp>
        <p:nvSpPr>
          <p:cNvPr id="1016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https://vmware.bravais.com/s/Ww2W2cOxz1xVpMdinLsQ</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HA can determine whether a ESXi host is isolated or has failed. If an ESXi host fails, vSphere HA attempts to restart all VMs that were running on the failed host by using the remaining hosts in the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In every cluster, the time to recover depends on how long it takes your guest operating systems and applications to restart when the VM is failed over.</a:t>
            </a:r>
          </a:p>
        </p:txBody>
      </p:sp>
      <p:sp>
        <p:nvSpPr>
          <p:cNvPr id="10168" name="Slide number"/>
          <p:cNvSpPr>
            <a:spLocks noGrp="1"/>
          </p:cNvSpPr>
          <p:nvPr>
            <p:ph type="sldNum" sz="quarter" idx="10"/>
          </p:nvPr>
        </p:nvSpPr>
        <p:spPr/>
        <p:txBody>
          <a:bodyPr/>
          <a:lstStyle/>
          <a:p>
            <a:fld id="{C18812F0-6685-476B-B832-AFB48F091983}" type="slidenum">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1" name="Slide preview"/>
          <p:cNvSpPr>
            <a:spLocks noGrp="1" noRot="1" noChangeAspect="1"/>
          </p:cNvSpPr>
          <p:nvPr>
            <p:ph type="sldImg"/>
          </p:nvPr>
        </p:nvSpPr>
        <p:spPr/>
      </p:sp>
      <p:sp>
        <p:nvSpPr>
          <p:cNvPr id="1017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https://vmware.bravais.com/s/51nBTCVaUE3JJH0Ou0E2</a:t>
            </a:r>
          </a:p>
          <a:p>
            <a:pPr marL="0" indent="0">
              <a:buNone/>
            </a:pPr>
            <a:r>
              <a:rPr lang="en-GB" sz="1000" dirty="0">
                <a:solidFill>
                  <a:schemeClr val="tx2"/>
                </a:solidFill>
                <a:latin typeface="Metropolis" panose="00000500000000000000" pitchFamily="2" charset="0"/>
                <a:cs typeface="Times New Roman" panose="02020603050405020304" pitchFamily="18" charset="0"/>
              </a:rPr>
              <a:t>If VM monitoring is configured, the vSphere HA agent on each individual host monitors VMware Tools in each VM running on the host. When a VM stops sending heartbeats, the VM is restarted on the same host.</a:t>
            </a:r>
          </a:p>
        </p:txBody>
      </p:sp>
      <p:sp>
        <p:nvSpPr>
          <p:cNvPr id="10173" name="Slide number"/>
          <p:cNvSpPr>
            <a:spLocks noGrp="1"/>
          </p:cNvSpPr>
          <p:nvPr>
            <p:ph type="sldNum" sz="quarter" idx="10"/>
          </p:nvPr>
        </p:nvSpPr>
        <p:spPr/>
        <p:txBody>
          <a:bodyPr/>
          <a:lstStyle/>
          <a:p>
            <a:fld id="{C18812F0-6685-476B-B832-AFB48F091983}" type="slidenum">
              <a:t>48</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6" name="Slide preview"/>
          <p:cNvSpPr>
            <a:spLocks noGrp="1" noRot="1" noChangeAspect="1"/>
          </p:cNvSpPr>
          <p:nvPr>
            <p:ph type="sldImg"/>
          </p:nvPr>
        </p:nvSpPr>
        <p:spPr/>
      </p:sp>
      <p:sp>
        <p:nvSpPr>
          <p:cNvPr id="1017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https://vmware.bravais.com/s/sYP7PbI2HxVLZxu9pbbO</a:t>
            </a:r>
          </a:p>
          <a:p>
            <a:pPr marL="0" indent="0">
              <a:buNone/>
            </a:pPr>
            <a:r>
              <a:rPr lang="en-GB" sz="1000" dirty="0">
                <a:solidFill>
                  <a:schemeClr val="tx2"/>
                </a:solidFill>
                <a:latin typeface="Metropolis" panose="00000500000000000000" pitchFamily="2" charset="0"/>
                <a:cs typeface="Times New Roman" panose="02020603050405020304" pitchFamily="18" charset="0"/>
              </a:rPr>
              <a:t>To enable Application Monitoring, you must obtain the appropriate SDK, or use an application that supports VMware Application Monitoring. Then, use the application to set up customized heartbeats for the applications you want to monitor. After you have done this, Application Monitoring works much the same way that VM Monitoring does. The agent on each host can monitor heartbeats of applications running in each VM. When an application fails (stops sending heartbeats), the VM on which the application was running is restarted on the same host.</a:t>
            </a:r>
          </a:p>
        </p:txBody>
      </p:sp>
      <p:sp>
        <p:nvSpPr>
          <p:cNvPr id="10178" name="Slide number"/>
          <p:cNvSpPr>
            <a:spLocks noGrp="1"/>
          </p:cNvSpPr>
          <p:nvPr>
            <p:ph type="sldNum" sz="quarter" idx="10"/>
          </p:nvPr>
        </p:nvSpPr>
        <p:spPr/>
        <p:txBody>
          <a:bodyPr/>
          <a:lstStyle/>
          <a:p>
            <a:fld id="{C18812F0-6685-476B-B832-AFB48F091983}" type="slidenum">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9" name="Slide preview"/>
          <p:cNvSpPr>
            <a:spLocks noGrp="1" noRot="1" noChangeAspect="1"/>
          </p:cNvSpPr>
          <p:nvPr>
            <p:ph type="sldImg"/>
          </p:nvPr>
        </p:nvSpPr>
        <p:spPr/>
      </p:sp>
      <p:sp>
        <p:nvSpPr>
          <p:cNvPr id="1018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determine the response that vSphere HA makes to such a failure, ranging from the creation of event alarms to VM restarts on other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Power off and restart VMs – Conservative restart policy: vSphere HA does not attempt to restart the affected VMs unless vSphere HA determines that another host can restart the VMs. The host experiencing the all paths down (APD) communicates with the vSphere HA primary host to determine whether the cluster has sufficient capacity to power on the affected VMs. If the primary host determines that sufficient capacity is available, the host experiencing the APD stops the VMs so that the VMs can be restarted on a healthy host. If the host experiencing the APD cannot communicate with the primary host, no action is taken.</a:t>
            </a:r>
          </a:p>
          <a:p>
            <a:pPr marL="0" indent="0">
              <a:buNone/>
            </a:pPr>
            <a:r>
              <a:rPr lang="en-GB" sz="1000" dirty="0">
                <a:solidFill>
                  <a:schemeClr val="tx2"/>
                </a:solidFill>
                <a:latin typeface="Metropolis" panose="00000500000000000000" pitchFamily="2" charset="0"/>
                <a:cs typeface="Times New Roman" panose="02020603050405020304" pitchFamily="18" charset="0"/>
              </a:rPr>
              <a:t>Power off and restart VMs – Aggressive restart policy: vSphere HA stops the affected VMs even if it cannot determine that another host can restart the VMs. The host experiencing the APD attempts to communicate with the primary host to determine whether the cluster has sufficient capacity to power on the affected VMs. If the primary host is not reachable, sufficient capacity to restart the VMs is unknown. In this scenario, the host takes the risk and stops the VMs, so they can be restarted on the remaining healthy hosts. However, if sufficient capacity is not available, vSphere HA might not be able to recover all the affected VMs. This result is common in a network partition scenario where a host cannot communicate with the primary host to get a definitive response to the likelihood of a successful recovery.</a:t>
            </a:r>
          </a:p>
        </p:txBody>
      </p:sp>
      <p:sp>
        <p:nvSpPr>
          <p:cNvPr id="10181" name="Slide number"/>
          <p:cNvSpPr>
            <a:spLocks noGrp="1"/>
          </p:cNvSpPr>
          <p:nvPr>
            <p:ph type="sldNum" sz="quarter" idx="10"/>
          </p:nvPr>
        </p:nvSpPr>
        <p:spPr/>
        <p:txBody>
          <a:bodyPr/>
          <a:lstStyle/>
          <a:p>
            <a:fld id="{C18812F0-6685-476B-B832-AFB48F091983}" type="slidenum">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3" name="Slide preview"/>
          <p:cNvSpPr>
            <a:spLocks noGrp="1" noRot="1" noChangeAspect="1"/>
          </p:cNvSpPr>
          <p:nvPr>
            <p:ph type="sldImg"/>
          </p:nvPr>
        </p:nvSpPr>
        <p:spPr/>
      </p:sp>
      <p:sp>
        <p:nvSpPr>
          <p:cNvPr id="1018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Redundant heartbeat networking supports the reliable detection of failures and prevents isolation or partition conditions from occurring because heartbeats can be sent over multiple networks.</a:t>
            </a:r>
          </a:p>
          <a:p>
            <a:pPr marL="0" indent="0">
              <a:buNone/>
            </a:pPr>
            <a:r>
              <a:rPr lang="en-GB" sz="1000" dirty="0">
                <a:solidFill>
                  <a:schemeClr val="tx2"/>
                </a:solidFill>
                <a:latin typeface="Metropolis" panose="00000500000000000000" pitchFamily="2" charset="0"/>
                <a:cs typeface="Times New Roman" panose="02020603050405020304" pitchFamily="18" charset="0"/>
              </a:rPr>
              <a:t>Redundant heartbeat networking is the best approach for your vSphere HA cluster. When a primary host’s connection fails, a second connection is still available to send heartbeats to the other hosts. If you do not provide redundancy, your failover setup has a single point of failure.</a:t>
            </a:r>
          </a:p>
        </p:txBody>
      </p:sp>
      <p:sp>
        <p:nvSpPr>
          <p:cNvPr id="10185" name="Slide number"/>
          <p:cNvSpPr>
            <a:spLocks noGrp="1"/>
          </p:cNvSpPr>
          <p:nvPr>
            <p:ph type="sldNum" sz="quarter" idx="10"/>
          </p:nvPr>
        </p:nvSpPr>
        <p:spPr/>
        <p:txBody>
          <a:bodyPr/>
          <a:lstStyle/>
          <a:p>
            <a:fld id="{C18812F0-6685-476B-B832-AFB48F091983}" type="slidenum">
              <a:t>51</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7" name="Slide preview"/>
          <p:cNvSpPr>
            <a:spLocks noGrp="1" noRot="1" noChangeAspect="1"/>
          </p:cNvSpPr>
          <p:nvPr>
            <p:ph type="sldImg"/>
          </p:nvPr>
        </p:nvSpPr>
        <p:spPr/>
      </p:sp>
      <p:sp>
        <p:nvSpPr>
          <p:cNvPr id="1018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you verify that the network infrastructure is sufficiently redundant and that at least one network path is always available, host network isolation might not occur.</a:t>
            </a:r>
          </a:p>
        </p:txBody>
      </p:sp>
      <p:sp>
        <p:nvSpPr>
          <p:cNvPr id="10189" name="Slide number"/>
          <p:cNvSpPr>
            <a:spLocks noGrp="1"/>
          </p:cNvSpPr>
          <p:nvPr>
            <p:ph type="sldNum" sz="quarter" idx="10"/>
          </p:nvPr>
        </p:nvSpPr>
        <p:spPr/>
        <p:txBody>
          <a:bodyPr/>
          <a:lstStyle/>
          <a:p>
            <a:fld id="{C18812F0-6685-476B-B832-AFB48F091983}" type="slidenum">
              <a:t>52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1" name="Slide preview"/>
          <p:cNvSpPr>
            <a:spLocks noGrp="1" noRot="1" noChangeAspect="1"/>
          </p:cNvSpPr>
          <p:nvPr>
            <p:ph type="sldImg"/>
          </p:nvPr>
        </p:nvSpPr>
        <p:spPr/>
      </p:sp>
      <p:sp>
        <p:nvSpPr>
          <p:cNvPr id="1019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this example, vmnic0 and vmnic4 form a NIC team in the Management network. The vmk0 VMkernel port has the Management service activated.</a:t>
            </a:r>
          </a:p>
        </p:txBody>
      </p:sp>
      <p:sp>
        <p:nvSpPr>
          <p:cNvPr id="10193" name="Slide number"/>
          <p:cNvSpPr>
            <a:spLocks noGrp="1"/>
          </p:cNvSpPr>
          <p:nvPr>
            <p:ph type="sldNum" sz="quarter" idx="10"/>
          </p:nvPr>
        </p:nvSpPr>
        <p:spPr/>
        <p:txBody>
          <a:bodyPr/>
          <a:lstStyle/>
          <a:p>
            <a:fld id="{C18812F0-6685-476B-B832-AFB48F091983}" type="slidenum">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5" name="Slide preview"/>
          <p:cNvSpPr>
            <a:spLocks noGrp="1" noRot="1" noChangeAspect="1"/>
          </p:cNvSpPr>
          <p:nvPr>
            <p:ph type="sldImg"/>
          </p:nvPr>
        </p:nvSpPr>
        <p:spPr/>
      </p:sp>
      <p:sp>
        <p:nvSpPr>
          <p:cNvPr id="1001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activate the following services in a vSphere cluster:</a:t>
            </a:r>
          </a:p>
          <a:p>
            <a:pPr>
              <a:buFont typeface="Arial" pitchFamily="34" charset="0"/>
              <a:buChar char="•"/>
            </a:pPr>
            <a:r>
              <a:rPr/>
              <a:t>vSphere HA, for high availability</a:t>
            </a:r>
          </a:p>
          <a:p>
            <a:pPr>
              <a:buFont typeface="Arial" pitchFamily="34" charset="0"/>
              <a:buChar char="•"/>
            </a:pPr>
            <a:r>
              <a:rPr/>
              <a:t>vSphere DRS, for VM placement and load balancing</a:t>
            </a:r>
          </a:p>
          <a:p>
            <a:pPr>
              <a:buFont typeface="Arial" pitchFamily="34" charset="0"/>
              <a:buChar char="•"/>
            </a:pPr>
            <a:r>
              <a:rPr/>
              <a:t>vSAN, for software-defined storage</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also manage host updates using images. With vSphere Lifecycle Manager, you can update all hosts in the cluster collectively, using a specified ESXi image.</a:t>
            </a:r>
          </a:p>
        </p:txBody>
      </p:sp>
      <p:sp>
        <p:nvSpPr>
          <p:cNvPr id="10017"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5" name="Slide preview"/>
          <p:cNvSpPr>
            <a:spLocks noGrp="1" noRot="1" noChangeAspect="1"/>
          </p:cNvSpPr>
          <p:nvPr>
            <p:ph type="sldImg"/>
          </p:nvPr>
        </p:nvSpPr>
        <p:spPr/>
      </p:sp>
      <p:sp>
        <p:nvSpPr>
          <p:cNvPr id="1019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most implementations, NIC teaming provides sufficient heartbeat redundancy. As an alternative, you can create a second VMkernel port attached to a separate virtual switch. Both VMkernel ports can also be on the same virtual switch, but in different port groups, each port group using a different physical adapter.</a:t>
            </a:r>
          </a:p>
          <a:p>
            <a:pPr marL="0" indent="0">
              <a:buNone/>
            </a:pPr>
            <a:r>
              <a:rPr lang="en-GB" sz="1000" dirty="0">
                <a:solidFill>
                  <a:schemeClr val="tx2"/>
                </a:solidFill>
                <a:latin typeface="Metropolis" panose="00000500000000000000" pitchFamily="2" charset="0"/>
                <a:cs typeface="Times New Roman" panose="02020603050405020304" pitchFamily="18" charset="0"/>
              </a:rPr>
              <a:t>In this example, the management network is used as the heartbeat network. The original management network connection is used for network and management purposes. When the second management network connection is created, the primary host sends heartbeats over both management network connections. If one path fails, the primary host still sends and receives heartbeats over the other path.</a:t>
            </a:r>
          </a:p>
        </p:txBody>
      </p:sp>
      <p:sp>
        <p:nvSpPr>
          <p:cNvPr id="10197" name="Slide number"/>
          <p:cNvSpPr>
            <a:spLocks noGrp="1"/>
          </p:cNvSpPr>
          <p:nvPr>
            <p:ph type="sldNum" sz="quarter" idx="10"/>
          </p:nvPr>
        </p:nvSpPr>
        <p:spPr/>
        <p:txBody>
          <a:bodyPr/>
          <a:lstStyle/>
          <a:p>
            <a:fld id="{C18812F0-6685-476B-B832-AFB48F091983}" type="slidenum">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 name="Slide preview"/>
          <p:cNvSpPr>
            <a:spLocks noGrp="1" noRot="1" noChangeAspect="1"/>
          </p:cNvSpPr>
          <p:nvPr>
            <p:ph type="sldImg"/>
          </p:nvPr>
        </p:nvSpPr>
        <p:spPr/>
      </p:sp>
      <p:sp>
        <p:nvSpPr>
          <p:cNvPr id="10200" name="Notes"/>
          <p:cNvSpPr>
            <a:spLocks noGrp="1"/>
          </p:cNvSpPr>
          <p:nvPr>
            <p:ph type="body" idx="1"/>
          </p:nvPr>
        </p:nvSpPr>
        <p:spPr/>
        <p:txBody>
          <a:bodyPr wrap="square" rtlCol="0"/>
          <a:lstStyle/>
          <a:p>
            <a:pPr marL="0" indent="0">
              <a:buNone/>
            </a:pPr>
            <a:endParaRPr/>
          </a:p>
        </p:txBody>
      </p:sp>
      <p:sp>
        <p:nvSpPr>
          <p:cNvPr id="10201" name="Slide number"/>
          <p:cNvSpPr>
            <a:spLocks noGrp="1"/>
          </p:cNvSpPr>
          <p:nvPr>
            <p:ph type="sldNum" sz="quarter" idx="10"/>
          </p:nvPr>
        </p:nvSpPr>
        <p:spPr/>
        <p:txBody>
          <a:bodyPr/>
          <a:lstStyle/>
          <a:p>
            <a:fld id="{C18812F0-6685-476B-B832-AFB48F091983}" type="slidenum">
              <a:t>56</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2" name="Slide preview"/>
          <p:cNvSpPr>
            <a:spLocks noGrp="1" noRot="1" noChangeAspect="1"/>
          </p:cNvSpPr>
          <p:nvPr>
            <p:ph type="sldImg"/>
          </p:nvPr>
        </p:nvSpPr>
        <p:spPr/>
      </p:sp>
      <p:sp>
        <p:nvSpPr>
          <p:cNvPr id="10203" name="Notes"/>
          <p:cNvSpPr>
            <a:spLocks noGrp="1"/>
          </p:cNvSpPr>
          <p:nvPr>
            <p:ph type="body" idx="1"/>
          </p:nvPr>
        </p:nvSpPr>
        <p:spPr/>
        <p:txBody>
          <a:bodyPr wrap="square" rtlCol="0"/>
          <a:lstStyle/>
          <a:p>
            <a:pPr marL="0" indent="0">
              <a:buNone/>
            </a:pPr>
            <a:endParaRPr/>
          </a:p>
        </p:txBody>
      </p:sp>
      <p:sp>
        <p:nvSpPr>
          <p:cNvPr id="10204" name="Slide number"/>
          <p:cNvSpPr>
            <a:spLocks noGrp="1"/>
          </p:cNvSpPr>
          <p:nvPr>
            <p:ph type="sldNum" sz="quarter" idx="10"/>
          </p:nvPr>
        </p:nvSpPr>
        <p:spPr/>
        <p:txBody>
          <a:bodyPr/>
          <a:lstStyle/>
          <a:p>
            <a:fld id="{C18812F0-6685-476B-B832-AFB48F091983}" type="slidenum">
              <a:t>57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6" name="Slide preview"/>
          <p:cNvSpPr>
            <a:spLocks noGrp="1" noRot="1" noChangeAspect="1"/>
          </p:cNvSpPr>
          <p:nvPr>
            <p:ph type="sldImg"/>
          </p:nvPr>
        </p:nvSpPr>
        <p:spPr/>
      </p:sp>
      <p:sp>
        <p:nvSpPr>
          <p:cNvPr id="1020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vSphere HA cluster is managed by a primary host. All other hosts are called secondary hosts. Fault Domain Manager (FDM) services on secondary hosts all communicate with FDM on the primary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Hosts cannot participate in a vSphere HA cluster if they are in maintenance mode, in standby mode, or disconnected from vCenter.</a:t>
            </a:r>
          </a:p>
          <a:p>
            <a:pPr marL="0" indent="0">
              <a:buNone/>
            </a:pPr>
            <a:r>
              <a:rPr lang="en-GB" sz="1000" dirty="0">
                <a:solidFill>
                  <a:schemeClr val="tx2"/>
                </a:solidFill>
                <a:latin typeface="Metropolis" panose="00000500000000000000" pitchFamily="2" charset="0"/>
                <a:cs typeface="Times New Roman" panose="02020603050405020304" pitchFamily="18" charset="0"/>
              </a:rPr>
              <a:t>To determine which host is the primary host, an election process takes place. The host that can access the greatest number of datastores is elected the primary host. If more than one host sees the same number of datastores, the election process determines the primary host by using the host Managed Object ID (MOID) assigned by vCenter.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election process for a new primary host completes in approximately 15 seconds and occurs under these circumstances:</a:t>
            </a:r>
          </a:p>
          <a:p>
            <a:pPr>
              <a:buFont typeface="Arial" pitchFamily="34" charset="0"/>
              <a:buChar char="•"/>
            </a:pPr>
            <a:r>
              <a:rPr/>
              <a:t>vSphere HA is configured.</a:t>
            </a:r>
          </a:p>
          <a:p>
            <a:pPr>
              <a:buFont typeface="Arial" pitchFamily="34" charset="0"/>
              <a:buChar char="•"/>
            </a:pPr>
            <a:r>
              <a:rPr/>
              <a:t>The primary host encounters a system failure because of one of the following factors:</a:t>
            </a:r>
          </a:p>
          <a:p>
            <a:pPr lvl="1">
              <a:buFont typeface="Calibri" pitchFamily="34" charset="0"/>
              <a:buChar char="–"/>
            </a:pPr>
            <a:r>
              <a:rPr/>
              <a:t>The primary host is placed in maintenance mode.</a:t>
            </a:r>
          </a:p>
          <a:p>
            <a:pPr lvl="1">
              <a:buFont typeface="Calibri" pitchFamily="34" charset="0"/>
              <a:buChar char="–"/>
            </a:pPr>
            <a:r>
              <a:rPr/>
              <a:t>The primary host is placed in standby mode.</a:t>
            </a:r>
          </a:p>
          <a:p>
            <a:pPr lvl="1">
              <a:buFont typeface="Calibri" pitchFamily="34" charset="0"/>
              <a:buChar char="–"/>
            </a:pPr>
            <a:r>
              <a:rPr/>
              <a:t>vSphere HA is reconfigured.</a:t>
            </a:r>
          </a:p>
          <a:p>
            <a:pPr>
              <a:buFont typeface="Arial" pitchFamily="34" charset="0"/>
              <a:buChar char="•"/>
            </a:pPr>
            <a:r>
              <a:rPr/>
              <a:t>The secondary hosts cannot communicate with the primary host because of a network problem.</a:t>
            </a:r>
          </a:p>
          <a:p>
            <a:pPr marL="0" indent="0">
              <a:buNone/>
            </a:pPr>
            <a:r>
              <a:rPr lang="en-GB" sz="1000" dirty="0">
                <a:solidFill>
                  <a:schemeClr val="tx2"/>
                </a:solidFill>
                <a:latin typeface="Metropolis" panose="00000500000000000000" pitchFamily="2" charset="0"/>
                <a:cs typeface="Times New Roman" panose="02020603050405020304" pitchFamily="18" charset="0"/>
              </a:rPr>
              <a:t>During the election process, the candidate vSphere HA agents communicate with each other over the heartbeat network (vSAN or management network) by using User Datagram Protocol (UDP). All network connections are point-to-point. After the primary host is determined, the primary host and secondary hosts communicate using secure TCP. When vSphere HA is started, vCenter contacts the primary host and sends a list of hosts with membership in the cluster with the cluster configuration. That information is saved to local storage on the primary host and then pushed out to the secondary hosts in the cluster. If additional hosts are added to the cluster during normal operation, the primary host sends an update to all hosts in the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The primary host provides an interface for vCenter to query the state of and report on the health of the fault domain and VM availability. vCenter tells the vSphere HA agent which VMs to protect with their VM-to-host compatibility list. The agent learns about state changes through hostd and vCenter learns through vpxa. The primary host monitors the health of the secondary hosts and takes responsibility for VMs that were running on a failed secondary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A secondary host monitors the health of VMs running locally and sends state changes to the primary host. A secondary host also monitors the health of the primary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HA is configured, managed, and monitored through vCenter. The vpxd process, which runs on the vCenter system, maintains the cluster configuration data. The vpxd process reports cluster configuration changes to the primary host. The primary host advertises a new copy of the cluster configuration information, and each secondary host fetches an updated copy. Each secondary host writes the updated configuration information to local storage. A list of protected VMs is stored on each datastore. The VM list is updated after each user-initiated power-on (protected) and power off (unprotected) operation. The VM list is updated after vCenter observes these operations.</a:t>
            </a:r>
          </a:p>
          <a:p>
            <a:pPr marL="0" indent="0">
              <a:buNone/>
            </a:pPr>
            <a:r>
              <a:rPr lang="en-GB" sz="1000" dirty="0">
                <a:solidFill>
                  <a:schemeClr val="tx2"/>
                </a:solidFill>
                <a:latin typeface="Metropolis" panose="00000500000000000000" pitchFamily="2" charset="0"/>
                <a:cs typeface="Times New Roman" panose="02020603050405020304" pitchFamily="18" charset="0"/>
              </a:rPr>
              <a:t>A VM becomes protected when an operation results in a power on. Reverting a VM to a snapshot with memory state causes the VM to power on and become protected. Similarly, a user action that causes the VM to power off, for example, reverting to a snapshot without memory state or a standby operation performed in the guest, causes the VM to become unprotected.</a:t>
            </a:r>
          </a:p>
        </p:txBody>
      </p:sp>
      <p:sp>
        <p:nvSpPr>
          <p:cNvPr id="10208" name="Slide number"/>
          <p:cNvSpPr>
            <a:spLocks noGrp="1"/>
          </p:cNvSpPr>
          <p:nvPr>
            <p:ph type="sldNum" sz="quarter" idx="10"/>
          </p:nvPr>
        </p:nvSpPr>
        <p:spPr/>
        <p:txBody>
          <a:bodyPr/>
          <a:lstStyle/>
          <a:p>
            <a:fld id="{C18812F0-6685-476B-B832-AFB48F091983}" type="slidenum">
              <a:t>58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0" name="Slide preview"/>
          <p:cNvSpPr>
            <a:spLocks noGrp="1" noRot="1" noChangeAspect="1"/>
          </p:cNvSpPr>
          <p:nvPr>
            <p:ph type="sldImg"/>
          </p:nvPr>
        </p:nvSpPr>
        <p:spPr/>
      </p:sp>
      <p:sp>
        <p:nvSpPr>
          <p:cNvPr id="1021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Heartbeats are sent to each secondary host from the primary host over all configured heartbeat networks. However, secondary hosts use only one heartbeat network to communicate with the primary host. If the heartbeat network used to communicate with the primary host fails, the secondary host switches to another heartbeat network to communicate with the primary host.</a:t>
            </a:r>
          </a:p>
          <a:p>
            <a:pPr marL="0" indent="0">
              <a:buNone/>
            </a:pPr>
            <a:r>
              <a:rPr lang="en-GB" sz="1000" dirty="0">
                <a:solidFill>
                  <a:schemeClr val="tx2"/>
                </a:solidFill>
                <a:latin typeface="Metropolis" panose="00000500000000000000" pitchFamily="2" charset="0"/>
                <a:cs typeface="Times New Roman" panose="02020603050405020304" pitchFamily="18" charset="0"/>
              </a:rPr>
              <a:t>If the secondary host does not respond within the predefined timeout period, the primary host declares the secondary host as agent unreachable. When a secondary host is not responding, the primary host attempts to determine the cause of the secondary host’s inability to respond. The primary host must determine whether the secondary host crashed, is not responding because of a network failure, or the vSphere HA agent is in an unreachable state.</a:t>
            </a:r>
          </a:p>
        </p:txBody>
      </p:sp>
      <p:sp>
        <p:nvSpPr>
          <p:cNvPr id="10212" name="Slide number"/>
          <p:cNvSpPr>
            <a:spLocks noGrp="1"/>
          </p:cNvSpPr>
          <p:nvPr>
            <p:ph type="sldNum" sz="quarter" idx="10"/>
          </p:nvPr>
        </p:nvSpPr>
        <p:spPr/>
        <p:txBody>
          <a:bodyPr/>
          <a:lstStyle/>
          <a:p>
            <a:fld id="{C18812F0-6685-476B-B832-AFB48F091983}" type="slidenum">
              <a:t>59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4" name="Slide preview"/>
          <p:cNvSpPr>
            <a:spLocks noGrp="1" noRot="1" noChangeAspect="1"/>
          </p:cNvSpPr>
          <p:nvPr>
            <p:ph type="sldImg"/>
          </p:nvPr>
        </p:nvSpPr>
        <p:spPr/>
      </p:sp>
      <p:sp>
        <p:nvSpPr>
          <p:cNvPr id="1021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Using datastore heartbeating, the primary host determines whether a host has failed or a network isolation has occurred. If datastore heartbeating from the host stops, the host is considered failed. In this case, the failed host’s VMs are started on another host in the vSphere HA cluster.</a:t>
            </a:r>
          </a:p>
        </p:txBody>
      </p:sp>
      <p:sp>
        <p:nvSpPr>
          <p:cNvPr id="10216" name="Slide number"/>
          <p:cNvSpPr>
            <a:spLocks noGrp="1"/>
          </p:cNvSpPr>
          <p:nvPr>
            <p:ph type="sldNum" sz="quarter" idx="10"/>
          </p:nvPr>
        </p:nvSpPr>
        <p:spPr/>
        <p:txBody>
          <a:bodyPr/>
          <a:lstStyle/>
          <a:p>
            <a:fld id="{C18812F0-6685-476B-B832-AFB48F091983}" type="slidenum">
              <a:t>60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7" name="Slide preview"/>
          <p:cNvSpPr>
            <a:spLocks noGrp="1" noRot="1" noChangeAspect="1"/>
          </p:cNvSpPr>
          <p:nvPr>
            <p:ph type="sldImg"/>
          </p:nvPr>
        </p:nvSpPr>
        <p:spPr/>
      </p:sp>
      <p:sp>
        <p:nvSpPr>
          <p:cNvPr id="1021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HA can also determine whether an ESXi host is isolated or has failed. Isolation refers to when an ESXi host cannot see traffic coming from the other hosts in the cluster and cannot ping its configured isolation address. If an ESXi host fails, vSphere HA attempts to restart the VMs that were running on the failed host on the remaining hosts in the cluster. If the ESXi host is isolated because it cannot ping its configured isolation address and sees no heartbeat network traffic, the host executes the Host Isolation Response.</a:t>
            </a:r>
          </a:p>
        </p:txBody>
      </p:sp>
      <p:sp>
        <p:nvSpPr>
          <p:cNvPr id="10219" name="Slide number"/>
          <p:cNvSpPr>
            <a:spLocks noGrp="1"/>
          </p:cNvSpPr>
          <p:nvPr>
            <p:ph type="sldNum" sz="quarter" idx="10"/>
          </p:nvPr>
        </p:nvSpPr>
        <p:spPr/>
        <p:txBody>
          <a:bodyPr/>
          <a:lstStyle/>
          <a:p>
            <a:fld id="{C18812F0-6685-476B-B832-AFB48F091983}" type="slidenum">
              <a:t>61</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1" name="Slide preview"/>
          <p:cNvSpPr>
            <a:spLocks noGrp="1" noRot="1" noChangeAspect="1"/>
          </p:cNvSpPr>
          <p:nvPr>
            <p:ph type="sldImg"/>
          </p:nvPr>
        </p:nvSpPr>
        <p:spPr/>
      </p:sp>
      <p:sp>
        <p:nvSpPr>
          <p:cNvPr id="1022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primary host must determine whether the secondary host is isolated or has failed, for example, because of a misconfigured firewall rule or component failure. The type of failure dictates how vSphere HA responds.</a:t>
            </a:r>
          </a:p>
          <a:p>
            <a:pPr marL="0" indent="0">
              <a:buNone/>
            </a:pPr>
            <a:r>
              <a:rPr lang="en-GB" sz="1000" dirty="0">
                <a:solidFill>
                  <a:schemeClr val="tx2"/>
                </a:solidFill>
                <a:latin typeface="Metropolis" panose="00000500000000000000" pitchFamily="2" charset="0"/>
                <a:cs typeface="Times New Roman" panose="02020603050405020304" pitchFamily="18" charset="0"/>
              </a:rPr>
              <a:t>When the primary host cannot communicate with a secondary host over the heartbeat network, the primary host uses datastore heartbeating to determine whether the secondary host failed, is in a network partition, or is network-isolated. If the secondary host stops datastore heartbeating, the secondary host is considered to have failed, and its virtual machines are restarted elsewhere.</a:t>
            </a:r>
          </a:p>
          <a:p>
            <a:pPr marL="0" indent="0">
              <a:buNone/>
            </a:pPr>
            <a:r>
              <a:rPr lang="en-GB" sz="1000" dirty="0">
                <a:solidFill>
                  <a:schemeClr val="tx2"/>
                </a:solidFill>
                <a:latin typeface="Metropolis" panose="00000500000000000000" pitchFamily="2" charset="0"/>
                <a:cs typeface="Times New Roman" panose="02020603050405020304" pitchFamily="18" charset="0"/>
              </a:rPr>
              <a:t>For VMFS, a heartbeat region on the datastore is read to find out if the host is still heartbeating to it. For NFS datastores, vSphere HA reads the </a:t>
            </a:r>
            <a:r>
              <a:rPr lang="en-US" sz="1000" dirty="0">
                <a:solidFill>
                  <a:srgbClr val="000000"/>
                </a:solidFill>
                <a:latin typeface="Courier New" panose="02070309020205020404" pitchFamily="49" charset="0"/>
                <a:cs typeface="Courier New" pitchFamily="49" charset="0"/>
              </a:rPr>
              <a:t>host--hb</a:t>
            </a:r>
            <a:r>
              <a:rPr lang="en-GB" sz="1000" dirty="0">
                <a:solidFill>
                  <a:schemeClr val="tx2"/>
                </a:solidFill>
                <a:latin typeface="Metropolis" panose="00000500000000000000" pitchFamily="2" charset="0"/>
                <a:cs typeface="Times New Roman" panose="02020603050405020304" pitchFamily="18" charset="0"/>
              </a:rPr>
              <a:t> file, which is locked by the ESXi host accessing the datastore. The file guarantees that the VMkernel is heartbeating to the datastore and periodically updates the lock file.</a:t>
            </a:r>
            <a:r>
              <a:t/>
            </a:r>
            <a:br/>
            <a:r>
              <a:rPr lang="en-GB" sz="1000" dirty="0">
                <a:solidFill>
                  <a:schemeClr val="tx2"/>
                </a:solidFill>
                <a:latin typeface="Metropolis" panose="00000500000000000000" pitchFamily="2" charset="0"/>
                <a:cs typeface="Times New Roman" panose="02020603050405020304" pitchFamily="18" charset="0"/>
              </a:rPr>
              <a:t>The lock file time stamp is used by the primary host to determine whether the secondary host is isolated or has failed.</a:t>
            </a:r>
            <a:r>
              <a:t/>
            </a:r>
            <a:br/>
            <a:r>
              <a:rPr lang="en-GB" sz="1000" dirty="0">
                <a:solidFill>
                  <a:schemeClr val="tx2"/>
                </a:solidFill>
                <a:latin typeface="Metropolis" panose="00000500000000000000" pitchFamily="2" charset="0"/>
                <a:cs typeface="Times New Roman" panose="02020603050405020304" pitchFamily="18" charset="0"/>
              </a:rPr>
              <a:t>In both storage examples, the vCenter instance selects a small subset of datastores for hosts to heartbeat to. The datastores that are accessed by the greatest number of hosts are selected as candidates. But two datastores are selected (by default) to keep the associated overhead and processing to a minimum.</a:t>
            </a:r>
          </a:p>
        </p:txBody>
      </p:sp>
      <p:sp>
        <p:nvSpPr>
          <p:cNvPr id="10223" name="Slide number"/>
          <p:cNvSpPr>
            <a:spLocks noGrp="1"/>
          </p:cNvSpPr>
          <p:nvPr>
            <p:ph type="sldNum" sz="quarter" idx="10"/>
          </p:nvPr>
        </p:nvSpPr>
        <p:spPr/>
        <p:txBody>
          <a:bodyPr/>
          <a:lstStyle/>
          <a:p>
            <a:fld id="{C18812F0-6685-476B-B832-AFB48F091983}" type="slidenum">
              <a:t>62</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5" name="Slide preview"/>
          <p:cNvSpPr>
            <a:spLocks noGrp="1" noRot="1" noChangeAspect="1"/>
          </p:cNvSpPr>
          <p:nvPr>
            <p:ph type="sldImg"/>
          </p:nvPr>
        </p:nvSpPr>
        <p:spPr/>
      </p:sp>
      <p:sp>
        <p:nvSpPr>
          <p:cNvPr id="1022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determine which host is the primary host, an election process takes place. The host that can access the greatest number of datastores is elected the primary host. If more than one host sees the same number of datastores, the election process determines the primary host by using the host Managed Object ID (MOID) assigned by vCenter. If the primary host fails, is shut down, or is placed into maintenance mode, a new election is held.</a:t>
            </a:r>
          </a:p>
        </p:txBody>
      </p:sp>
      <p:sp>
        <p:nvSpPr>
          <p:cNvPr id="10227" name="Slide number"/>
          <p:cNvSpPr>
            <a:spLocks noGrp="1"/>
          </p:cNvSpPr>
          <p:nvPr>
            <p:ph type="sldNum" sz="quarter" idx="10"/>
          </p:nvPr>
        </p:nvSpPr>
        <p:spPr/>
        <p:txBody>
          <a:bodyPr/>
          <a:lstStyle/>
          <a:p>
            <a:fld id="{C18812F0-6685-476B-B832-AFB48F091983}" type="slidenum">
              <a:t>63</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 name="Slide preview"/>
          <p:cNvSpPr>
            <a:spLocks noGrp="1" noRot="1" noChangeAspect="1"/>
          </p:cNvSpPr>
          <p:nvPr>
            <p:ph type="sldImg"/>
          </p:nvPr>
        </p:nvSpPr>
        <p:spPr/>
      </p:sp>
      <p:sp>
        <p:nvSpPr>
          <p:cNvPr id="1023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slide illustrates a scenario that might lead to host isolation. If a host loses connectivity to both the primary heartbeat network and the alternate heartbeat network, the host does not receive network heartbeats from the other hosts in the vSphere HA cluster. The same host cannot ping its isolation address. An isolation address is an IP address or FQDN that can be manually specified (the default is the host's default gateway).</a:t>
            </a:r>
          </a:p>
          <a:p>
            <a:pPr marL="0" indent="0">
              <a:buNone/>
            </a:pPr>
            <a:r>
              <a:rPr lang="en-GB" sz="1000" dirty="0">
                <a:solidFill>
                  <a:schemeClr val="tx2"/>
                </a:solidFill>
                <a:latin typeface="Metropolis" panose="00000500000000000000" pitchFamily="2" charset="0"/>
                <a:cs typeface="Times New Roman" panose="02020603050405020304" pitchFamily="18" charset="0"/>
              </a:rPr>
              <a:t>If a host is isolated, the primary host must determine if that host is active and merely isolated, by checking for the datastore heartbeats. Datastore heartbeats are used by vSphere HA only when a host is isolated or partitioned.</a:t>
            </a:r>
          </a:p>
          <a:p>
            <a:pPr marL="0" indent="0">
              <a:buNone/>
            </a:pPr>
            <a:r>
              <a:rPr lang="en-GB" sz="1000" dirty="0">
                <a:solidFill>
                  <a:schemeClr val="tx2"/>
                </a:solidFill>
                <a:latin typeface="Metropolis" panose="00000500000000000000" pitchFamily="2" charset="0"/>
                <a:cs typeface="Times New Roman" panose="02020603050405020304" pitchFamily="18" charset="0"/>
              </a:rPr>
              <a:t>Host isolation response determines what happens when a host in a vSphere HA cluster loses its heartbeat network connections but continues to run. You can use the isolation response for vSphere HA to power off virtual machines that run on an isolated host and restart them on a nonisolated host.</a:t>
            </a:r>
          </a:p>
        </p:txBody>
      </p:sp>
      <p:sp>
        <p:nvSpPr>
          <p:cNvPr id="10231" name="Slide number"/>
          <p:cNvSpPr>
            <a:spLocks noGrp="1"/>
          </p:cNvSpPr>
          <p:nvPr>
            <p:ph type="sldNum" sz="quarter" idx="10"/>
          </p:nvPr>
        </p:nvSpPr>
        <p:spPr/>
        <p:txBody>
          <a:bodyPr/>
          <a:lstStyle/>
          <a:p>
            <a:fld id="{C18812F0-6685-476B-B832-AFB48F091983}" type="slidenum">
              <a:t>64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9" name="Slide preview"/>
          <p:cNvSpPr>
            <a:spLocks noGrp="1" noRot="1" noChangeAspect="1"/>
          </p:cNvSpPr>
          <p:nvPr>
            <p:ph type="sldImg"/>
          </p:nvPr>
        </p:nvSpPr>
        <p:spPr/>
      </p:sp>
      <p:sp>
        <p:nvSpPr>
          <p:cNvPr id="1002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Cluster Quickstart workflow guides you through the deployment process for clusters. It covers every aspect of the initial configuration, such as host, network, and vSphere settings. With Cluster Quickstart, you can also add additional hosts to a cluster as part of the ongoing expansion of clusters.</a:t>
            </a:r>
            <a:r>
              <a:t/>
            </a:r>
            <a:br/>
            <a:r>
              <a:rPr lang="en-GB" sz="1000" dirty="0">
                <a:solidFill>
                  <a:schemeClr val="tx2"/>
                </a:solidFill>
                <a:latin typeface="Metropolis" panose="00000500000000000000" pitchFamily="2" charset="0"/>
                <a:cs typeface="Times New Roman" panose="02020603050405020304" pitchFamily="18" charset="0"/>
              </a:rPr>
              <a:t>Cluster Quickstart reduces the time it takes to configure a cluster.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workflow includes the following tasks:</a:t>
            </a:r>
          </a:p>
          <a:p>
            <a:pPr>
              <a:buFont typeface="Arial" pitchFamily="34" charset="0"/>
              <a:buChar char="•"/>
            </a:pPr>
            <a:r>
              <a:rPr/>
              <a:t>Setting up services such as vSphere HA, vSphere DRS, and vSAN</a:t>
            </a:r>
          </a:p>
          <a:p>
            <a:pPr>
              <a:buFont typeface="Arial" pitchFamily="34" charset="0"/>
              <a:buChar char="•"/>
            </a:pPr>
            <a:r>
              <a:rPr/>
              <a:t>Verifying hardware and software compatibility</a:t>
            </a:r>
          </a:p>
          <a:p>
            <a:pPr>
              <a:buFont typeface="Arial" pitchFamily="34" charset="0"/>
              <a:buChar char="•"/>
            </a:pPr>
            <a:r>
              <a:rPr/>
              <a:t>Deploying vSphere Distributed Switches</a:t>
            </a:r>
          </a:p>
          <a:p>
            <a:pPr>
              <a:buFont typeface="Arial" pitchFamily="34" charset="0"/>
              <a:buChar char="•"/>
            </a:pPr>
            <a:r>
              <a:rPr/>
              <a:t>Configuring network settings for vSphere vMotion and vSAN</a:t>
            </a:r>
          </a:p>
          <a:p>
            <a:pPr>
              <a:buFont typeface="Arial" pitchFamily="34" charset="0"/>
              <a:buChar char="•"/>
            </a:pPr>
            <a:r>
              <a:rPr/>
              <a:t>Creating a vSAN stretched cluster or vSAN fault domains</a:t>
            </a:r>
          </a:p>
          <a:p>
            <a:pPr>
              <a:buFont typeface="Arial" pitchFamily="34" charset="0"/>
              <a:buChar char="•"/>
            </a:pPr>
            <a:r>
              <a:rPr/>
              <a:t>Ensuring consistent NTP configuration across the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creating clusters, see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21"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3" name="Slide preview"/>
          <p:cNvSpPr>
            <a:spLocks noGrp="1" noRot="1" noChangeAspect="1"/>
          </p:cNvSpPr>
          <p:nvPr>
            <p:ph type="sldImg"/>
          </p:nvPr>
        </p:nvSpPr>
        <p:spPr/>
      </p:sp>
      <p:sp>
        <p:nvSpPr>
          <p:cNvPr id="10234" name="Notes"/>
          <p:cNvSpPr>
            <a:spLocks noGrp="1"/>
          </p:cNvSpPr>
          <p:nvPr>
            <p:ph type="body" idx="1"/>
          </p:nvPr>
        </p:nvSpPr>
        <p:spPr/>
        <p:txBody>
          <a:bodyPr wrap="square" rtlCol="0"/>
          <a:lstStyle/>
          <a:p>
            <a:pPr marL="0" indent="0">
              <a:buNone/>
            </a:pPr>
            <a:endParaRPr/>
          </a:p>
        </p:txBody>
      </p:sp>
      <p:sp>
        <p:nvSpPr>
          <p:cNvPr id="10235" name="Slide number"/>
          <p:cNvSpPr>
            <a:spLocks noGrp="1"/>
          </p:cNvSpPr>
          <p:nvPr>
            <p:ph type="sldNum" sz="quarter" idx="10"/>
          </p:nvPr>
        </p:nvSpPr>
        <p:spPr/>
        <p:txBody>
          <a:bodyPr/>
          <a:lstStyle/>
          <a:p>
            <a:fld id="{C18812F0-6685-476B-B832-AFB48F091983}" type="slidenum">
              <a:t>65</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7" name="Slide preview"/>
          <p:cNvSpPr>
            <a:spLocks noGrp="1" noRot="1" noChangeAspect="1"/>
          </p:cNvSpPr>
          <p:nvPr>
            <p:ph type="sldImg"/>
          </p:nvPr>
        </p:nvSpPr>
        <p:spPr/>
      </p:sp>
      <p:sp>
        <p:nvSpPr>
          <p:cNvPr id="1023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a datastore accessibility failure occurs, the affected host can no longer access the storage path for a specific datastore. You can determine the response that vSphere HA gives to such a failure, ranging from the creation of event alarms to VM restarts on other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VM Component Protection, see </a:t>
            </a:r>
            <a:r>
              <a:rPr sz="1000">
                <a:hlinkClick r:id="rId3"/>
              </a:rPr>
              <a:t>https://blogs.vmware.com/vsphere/</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39" name="Slide number"/>
          <p:cNvSpPr>
            <a:spLocks noGrp="1"/>
          </p:cNvSpPr>
          <p:nvPr>
            <p:ph type="sldNum" sz="quarter" idx="10"/>
          </p:nvPr>
        </p:nvSpPr>
        <p:spPr/>
        <p:txBody>
          <a:bodyPr/>
          <a:lstStyle/>
          <a:p>
            <a:fld id="{C18812F0-6685-476B-B832-AFB48F091983}" type="slidenum">
              <a:t>66</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 name="Slide preview"/>
          <p:cNvSpPr>
            <a:spLocks noGrp="1" noRot="1" noChangeAspect="1"/>
          </p:cNvSpPr>
          <p:nvPr>
            <p:ph type="sldImg"/>
          </p:nvPr>
        </p:nvSpPr>
        <p:spPr/>
      </p:sp>
      <p:sp>
        <p:nvSpPr>
          <p:cNvPr id="1024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a datastore is based on Fibre Channel, an Ethernet network failure does not disrupt datastore access. When using datastores based on IP storage (for example, NFS, iSCSI, or Fibre Channel over Ethernet), you must physically separate the IP storage network and the heartbeat network.</a:t>
            </a:r>
          </a:p>
        </p:txBody>
      </p:sp>
      <p:sp>
        <p:nvSpPr>
          <p:cNvPr id="10242" name="Slide number"/>
          <p:cNvSpPr>
            <a:spLocks noGrp="1"/>
          </p:cNvSpPr>
          <p:nvPr>
            <p:ph type="sldNum" sz="quarter" idx="10"/>
          </p:nvPr>
        </p:nvSpPr>
        <p:spPr/>
        <p:txBody>
          <a:bodyPr/>
          <a:lstStyle/>
          <a:p>
            <a:fld id="{C18812F0-6685-476B-B832-AFB48F091983}" type="slidenum">
              <a:t>67</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preview"/>
          <p:cNvSpPr>
            <a:spLocks noGrp="1" noRot="1" noChangeAspect="1"/>
          </p:cNvSpPr>
          <p:nvPr>
            <p:ph type="sldImg"/>
          </p:nvPr>
        </p:nvSpPr>
        <p:spPr/>
      </p:sp>
      <p:sp>
        <p:nvSpPr>
          <p:cNvPr id="10245" name="Notes"/>
          <p:cNvSpPr>
            <a:spLocks noGrp="1"/>
          </p:cNvSpPr>
          <p:nvPr>
            <p:ph type="body" idx="1"/>
          </p:nvPr>
        </p:nvSpPr>
        <p:spPr/>
        <p:txBody>
          <a:bodyPr wrap="square" rtlCol="0"/>
          <a:lstStyle/>
          <a:p>
            <a:pPr marL="0" indent="0">
              <a:buNone/>
            </a:pPr>
            <a:endParaRPr/>
          </a:p>
        </p:txBody>
      </p:sp>
      <p:sp>
        <p:nvSpPr>
          <p:cNvPr id="10246" name="Slide number"/>
          <p:cNvSpPr>
            <a:spLocks noGrp="1"/>
          </p:cNvSpPr>
          <p:nvPr>
            <p:ph type="sldNum" sz="quarter" idx="10"/>
          </p:nvPr>
        </p:nvSpPr>
        <p:spPr/>
        <p:txBody>
          <a:bodyPr/>
          <a:lstStyle/>
          <a:p>
            <a:fld id="{C18812F0-6685-476B-B832-AFB48F091983}" type="slidenum">
              <a:t>69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Slide preview"/>
          <p:cNvSpPr>
            <a:spLocks noGrp="1" noRot="1" noChangeAspect="1"/>
          </p:cNvSpPr>
          <p:nvPr>
            <p:ph type="sldImg"/>
          </p:nvPr>
        </p:nvSpPr>
        <p:spPr/>
      </p:sp>
      <p:sp>
        <p:nvSpPr>
          <p:cNvPr id="10248" name="Notes"/>
          <p:cNvSpPr>
            <a:spLocks noGrp="1"/>
          </p:cNvSpPr>
          <p:nvPr>
            <p:ph type="body" idx="1"/>
          </p:nvPr>
        </p:nvSpPr>
        <p:spPr/>
        <p:txBody>
          <a:bodyPr wrap="square" rtlCol="0"/>
          <a:lstStyle/>
          <a:p>
            <a:pPr marL="0" indent="0">
              <a:buNone/>
            </a:pPr>
            <a:endParaRPr/>
          </a:p>
        </p:txBody>
      </p:sp>
      <p:sp>
        <p:nvSpPr>
          <p:cNvPr id="10249" name="Slide number"/>
          <p:cNvSpPr>
            <a:spLocks noGrp="1"/>
          </p:cNvSpPr>
          <p:nvPr>
            <p:ph type="sldNum" sz="quarter" idx="10"/>
          </p:nvPr>
        </p:nvSpPr>
        <p:spPr/>
        <p:txBody>
          <a:bodyPr/>
          <a:lstStyle/>
          <a:p>
            <a:fld id="{C18812F0-6685-476B-B832-AFB48F091983}" type="slidenum">
              <a:t>70</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Slide preview"/>
          <p:cNvSpPr>
            <a:spLocks noGrp="1" noRot="1" noChangeAspect="1"/>
          </p:cNvSpPr>
          <p:nvPr>
            <p:ph type="sldImg"/>
          </p:nvPr>
        </p:nvSpPr>
        <p:spPr/>
      </p:sp>
      <p:sp>
        <p:nvSpPr>
          <p:cNvPr id="1025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determine the maximum number of hosts per cluster, see VMware Configuration Maximums at </a:t>
            </a:r>
            <a:r>
              <a:rPr sz="1000">
                <a:hlinkClick r:id="rId3"/>
              </a:rPr>
              <a:t>https://configmax.vmware.com</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252" name="Slide number"/>
          <p:cNvSpPr>
            <a:spLocks noGrp="1"/>
          </p:cNvSpPr>
          <p:nvPr>
            <p:ph type="sldNum" sz="quarter" idx="10"/>
          </p:nvPr>
        </p:nvSpPr>
        <p:spPr/>
        <p:txBody>
          <a:bodyPr/>
          <a:lstStyle/>
          <a:p>
            <a:fld id="{C18812F0-6685-476B-B832-AFB48F091983}" type="slidenum">
              <a:t>71</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Slide preview"/>
          <p:cNvSpPr>
            <a:spLocks noGrp="1" noRot="1" noChangeAspect="1"/>
          </p:cNvSpPr>
          <p:nvPr>
            <p:ph type="sldImg"/>
          </p:nvPr>
        </p:nvSpPr>
        <p:spPr/>
      </p:sp>
      <p:sp>
        <p:nvSpPr>
          <p:cNvPr id="1025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In the vSphere Client, you can configure the following vSphere HA settings:</a:t>
            </a:r>
          </a:p>
          <a:p>
            <a:pPr>
              <a:buFont typeface="Arial" pitchFamily="34" charset="0"/>
              <a:buChar char="•"/>
            </a:pPr>
            <a:r>
              <a:rPr/>
              <a:t>Availability failure conditions and responses: Provide settings for host failure responses, host isolation, VM monitoring, and VMCP.</a:t>
            </a:r>
          </a:p>
          <a:p>
            <a:pPr>
              <a:buFont typeface="Arial" pitchFamily="34" charset="0"/>
              <a:buChar char="•"/>
            </a:pPr>
            <a:r>
              <a:rPr/>
              <a:t>Admission control: Activate or deactivate admission control for the vSphere HA cluster and select a policy for how it is enforced.</a:t>
            </a:r>
          </a:p>
          <a:p>
            <a:pPr>
              <a:buFont typeface="Arial" pitchFamily="34" charset="0"/>
              <a:buChar char="•"/>
            </a:pPr>
            <a:r>
              <a:rPr/>
              <a:t>Heartbeat datastores: Specify preferences for the datastores that vSphere HA uses for datastore heartbeating.</a:t>
            </a:r>
          </a:p>
          <a:p>
            <a:pPr>
              <a:buFont typeface="Arial" pitchFamily="34" charset="0"/>
              <a:buChar char="•"/>
            </a:pPr>
            <a:r>
              <a:rPr/>
              <a:t>Advanced options: Customize vSphere HA behavior by setting advanced options.</a:t>
            </a:r>
          </a:p>
        </p:txBody>
      </p:sp>
      <p:sp>
        <p:nvSpPr>
          <p:cNvPr id="10256" name="Slide number"/>
          <p:cNvSpPr>
            <a:spLocks noGrp="1"/>
          </p:cNvSpPr>
          <p:nvPr>
            <p:ph type="sldNum" sz="quarter" idx="10"/>
          </p:nvPr>
        </p:nvSpPr>
        <p:spPr/>
        <p:txBody>
          <a:bodyPr/>
          <a:lstStyle/>
          <a:p>
            <a:fld id="{C18812F0-6685-476B-B832-AFB48F091983}" type="slidenum">
              <a:t>72</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Slide preview"/>
          <p:cNvSpPr>
            <a:spLocks noGrp="1" noRot="1" noChangeAspect="1"/>
          </p:cNvSpPr>
          <p:nvPr>
            <p:ph type="sldImg"/>
          </p:nvPr>
        </p:nvSpPr>
        <p:spPr/>
      </p:sp>
      <p:sp>
        <p:nvSpPr>
          <p:cNvPr id="1025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Using the Failures and Responses pane, you can configure how your cluster must function when problems occur. You can specify the vSphere HA cluster’s response for host failures and isolation. You can configure the VMCP actions when permanent device loss and all paths down situations occur and activate the VM monitoring.</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host failure responses are available:</a:t>
            </a:r>
          </a:p>
          <a:p>
            <a:pPr>
              <a:buFont typeface="Arial" pitchFamily="34" charset="0"/>
              <a:buChar char="•"/>
            </a:pPr>
            <a:r>
              <a:rPr/>
              <a:t>Disabled: Host monitoring is turned off and VMs are not restarted.</a:t>
            </a:r>
          </a:p>
          <a:p>
            <a:pPr>
              <a:buFont typeface="Arial" pitchFamily="34" charset="0"/>
              <a:buChar char="•"/>
            </a:pPr>
            <a:r>
              <a:rPr/>
              <a:t>Restart VMs: VMs are failed over based on their restart priority.</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responses to host isolation are available:</a:t>
            </a:r>
          </a:p>
          <a:p>
            <a:pPr>
              <a:buFont typeface="Arial" pitchFamily="34" charset="0"/>
              <a:buChar char="•"/>
            </a:pPr>
            <a:r>
              <a:rPr/>
              <a:t>Disabled</a:t>
            </a:r>
          </a:p>
          <a:p>
            <a:pPr>
              <a:buFont typeface="Arial" pitchFamily="34" charset="0"/>
              <a:buChar char="•"/>
            </a:pPr>
            <a:r>
              <a:rPr/>
              <a:t>Power off and restart VMs</a:t>
            </a:r>
          </a:p>
          <a:p>
            <a:pPr>
              <a:buFont typeface="Arial" pitchFamily="34" charset="0"/>
              <a:buChar char="•"/>
            </a:pPr>
            <a:r>
              <a:rPr/>
              <a:t>Shut down and restart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responses to a datastore PDL condition are available:</a:t>
            </a:r>
          </a:p>
          <a:p>
            <a:pPr>
              <a:buFont typeface="Arial" pitchFamily="34" charset="0"/>
              <a:buChar char="•"/>
            </a:pPr>
            <a:r>
              <a:rPr/>
              <a:t>Disabled</a:t>
            </a:r>
          </a:p>
          <a:p>
            <a:pPr>
              <a:buFont typeface="Arial" pitchFamily="34" charset="0"/>
              <a:buChar char="•"/>
            </a:pPr>
            <a:r>
              <a:rPr/>
              <a:t>Issue events: No action is taken against the affected VMs. The administrator is notified when a PDL event occurs.</a:t>
            </a:r>
          </a:p>
          <a:p>
            <a:pPr>
              <a:buFont typeface="Arial" pitchFamily="34" charset="0"/>
              <a:buChar char="•"/>
            </a:pPr>
            <a:r>
              <a:rPr/>
              <a:t>Power off and restart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responses to a datastore APD condition are available:</a:t>
            </a:r>
          </a:p>
          <a:p>
            <a:pPr>
              <a:buFont typeface="Arial" pitchFamily="34" charset="0"/>
              <a:buChar char="•"/>
            </a:pPr>
            <a:r>
              <a:rPr/>
              <a:t>Disabled</a:t>
            </a:r>
          </a:p>
          <a:p>
            <a:pPr>
              <a:buFont typeface="Arial" pitchFamily="34" charset="0"/>
              <a:buChar char="•"/>
            </a:pPr>
            <a:r>
              <a:rPr/>
              <a:t>Issue events: No action is taken against the affected VMs. The administrator is notified when an APD event occurs.</a:t>
            </a:r>
          </a:p>
          <a:p>
            <a:pPr>
              <a:buFont typeface="Arial" pitchFamily="34" charset="0"/>
              <a:buChar char="•"/>
            </a:pPr>
            <a:r>
              <a:rPr/>
              <a:t>Power off and restart VMs - Conservative restart policy: vSphere HA does not attempt to restart the affected VMs unless vSphere HA determines that another host can restart the VMs.</a:t>
            </a:r>
          </a:p>
          <a:p>
            <a:pPr lvl="0">
              <a:buFont typeface="Arial" pitchFamily="34" charset="0"/>
              <a:buChar char=" "/>
            </a:pPr>
            <a:r>
              <a:rPr/>
              <a:t>The host experiencing the APD communicates with the primary host to determine whether sufficient capacity exists in the cluster to power on the affected VMs. If the primary host determines that sufficient capacity exists, the host experiencing the APD stops the VMs so that the VMs can be restarted on a healthy host. If the host experiencing the APD cannot communicate with the primary host, the VM is not stopped.</a:t>
            </a:r>
          </a:p>
          <a:p>
            <a:pPr>
              <a:buFont typeface="Arial" pitchFamily="34" charset="0"/>
              <a:buChar char="•"/>
            </a:pPr>
            <a:r>
              <a:rPr/>
              <a:t>Power off and restart VMs - Aggressive restart policy: vSphere HA stops the affected VMs even if it cannot determine that another host can restart the VMs.</a:t>
            </a:r>
          </a:p>
          <a:p>
            <a:pPr lvl="0">
              <a:buFont typeface="Arial" pitchFamily="34" charset="0"/>
              <a:buChar char=" "/>
            </a:pPr>
            <a:r>
              <a:rPr/>
              <a:t>The host experiencing the APD attempts to communicate with the primary host to determine if sufficient capacity exists in the cluster to power on the affected VMs. If the primary host is not reachable, sufficient capacity for restarting the VMs is unknown. In this scenario, the host takes the risk and stops the VMs so that they can be restarted on the remaining healthy hosts.</a:t>
            </a:r>
          </a:p>
          <a:p>
            <a:pPr lvl="0">
              <a:buFont typeface="Arial" pitchFamily="34" charset="0"/>
              <a:buChar char=" "/>
            </a:pPr>
            <a:r>
              <a:rPr/>
              <a:t>However, if sufficient capacity is not available, vSphere HA might not be able to recover all the affected VMs. This result is common in a network partition scenario in which a host cannot communicate with the primary host.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VM monitoring options are available:</a:t>
            </a:r>
          </a:p>
          <a:p>
            <a:pPr>
              <a:buFont typeface="Arial" pitchFamily="34" charset="0"/>
              <a:buChar char="•"/>
            </a:pPr>
            <a:r>
              <a:rPr/>
              <a:t>VM monitoring only</a:t>
            </a:r>
          </a:p>
          <a:p>
            <a:pPr>
              <a:buFont typeface="Arial" pitchFamily="34" charset="0"/>
              <a:buChar char="•"/>
            </a:pPr>
            <a:r>
              <a:rPr/>
              <a:t>VM and application monitoring</a:t>
            </a:r>
          </a:p>
        </p:txBody>
      </p:sp>
      <p:sp>
        <p:nvSpPr>
          <p:cNvPr id="10260" name="Slide number"/>
          <p:cNvSpPr>
            <a:spLocks noGrp="1"/>
          </p:cNvSpPr>
          <p:nvPr>
            <p:ph type="sldNum" sz="quarter" idx="10"/>
          </p:nvPr>
        </p:nvSpPr>
        <p:spPr/>
        <p:txBody>
          <a:bodyPr/>
          <a:lstStyle/>
          <a:p>
            <a:fld id="{C18812F0-6685-476B-B832-AFB48F091983}" type="slidenum">
              <a:t>73</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2" name="Slide preview"/>
          <p:cNvSpPr>
            <a:spLocks noGrp="1" noRot="1" noChangeAspect="1"/>
          </p:cNvSpPr>
          <p:nvPr>
            <p:ph type="sldImg"/>
          </p:nvPr>
        </p:nvSpPr>
        <p:spPr/>
      </p:sp>
      <p:sp>
        <p:nvSpPr>
          <p:cNvPr id="1026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After a host failure, VMs are assigned to other hosts with unreserved capacity, with the highest priority VMs placed first. The process continues to those VMs with lower priority until all have been placed, or no more cluster capacity is available to meet the reservations or memory overhead of the VMs. A host then restarts the VMs assigned to it in priority order.</a:t>
            </a:r>
          </a:p>
          <a:p>
            <a:pPr marL="0" indent="0">
              <a:buNone/>
            </a:pPr>
            <a:r>
              <a:rPr lang="en-GB" sz="1000" dirty="0">
                <a:solidFill>
                  <a:schemeClr val="tx2"/>
                </a:solidFill>
                <a:latin typeface="Metropolis" panose="00000500000000000000" pitchFamily="2" charset="0"/>
                <a:cs typeface="Times New Roman" panose="02020603050405020304" pitchFamily="18" charset="0"/>
              </a:rPr>
              <a:t>If insufficient resources exist, vSphere HA waits for more unreserved capacity to become available, for example, because of a host coming back online, and then retries the placement of these VMs. To reduce the chance of this situation occurring, configure vSphere HA admission control to reserve more resources for failures. With admission control, you can control the amount of cluster capacity that is reserved by VMs, which is unavailable to meet the reservations and memory overhead of other VMs if a failure occurs.</a:t>
            </a:r>
          </a:p>
          <a:p>
            <a:pPr marL="0" indent="0">
              <a:buNone/>
            </a:pPr>
            <a:r>
              <a:rPr lang="en-GB" sz="1000" dirty="0">
                <a:solidFill>
                  <a:schemeClr val="tx2"/>
                </a:solidFill>
                <a:latin typeface="Metropolis" panose="00000500000000000000" pitchFamily="2" charset="0"/>
                <a:cs typeface="Times New Roman" panose="02020603050405020304" pitchFamily="18" charset="0"/>
              </a:rPr>
              <a:t>Optionally, you can configure a delay when a certain restart condition is met.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conditions must be met before a VM is considered ready:</a:t>
            </a:r>
          </a:p>
          <a:p>
            <a:pPr>
              <a:buFont typeface="Arial" pitchFamily="34" charset="0"/>
              <a:buChar char="•"/>
            </a:pPr>
            <a:r>
              <a:rPr/>
              <a:t>VM has resources allocated</a:t>
            </a:r>
          </a:p>
          <a:p>
            <a:pPr>
              <a:buFont typeface="Arial" pitchFamily="34" charset="0"/>
              <a:buChar char="•"/>
            </a:pPr>
            <a:r>
              <a:rPr/>
              <a:t>VM is powered on</a:t>
            </a:r>
          </a:p>
          <a:p>
            <a:pPr>
              <a:buFont typeface="Arial" pitchFamily="34" charset="0"/>
              <a:buChar char="•"/>
            </a:pPr>
            <a:r>
              <a:rPr/>
              <a:t>VMware Tools heartbeat is detected</a:t>
            </a:r>
          </a:p>
          <a:p>
            <a:pPr>
              <a:buFont typeface="Arial" pitchFamily="34" charset="0"/>
              <a:buChar char="•"/>
            </a:pPr>
            <a:r>
              <a:rPr/>
              <a:t>VMware Tools application heartbeat is detected</a:t>
            </a:r>
          </a:p>
        </p:txBody>
      </p:sp>
      <p:sp>
        <p:nvSpPr>
          <p:cNvPr id="10264" name="Slide number"/>
          <p:cNvSpPr>
            <a:spLocks noGrp="1"/>
          </p:cNvSpPr>
          <p:nvPr>
            <p:ph type="sldNum" sz="quarter" idx="10"/>
          </p:nvPr>
        </p:nvSpPr>
        <p:spPr/>
        <p:txBody>
          <a:bodyPr/>
          <a:lstStyle/>
          <a:p>
            <a:fld id="{C18812F0-6685-476B-B832-AFB48F091983}" type="slidenum">
              <a:t>74</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6" name="Slide preview"/>
          <p:cNvSpPr>
            <a:spLocks noGrp="1" noRot="1" noChangeAspect="1"/>
          </p:cNvSpPr>
          <p:nvPr>
            <p:ph type="sldImg"/>
          </p:nvPr>
        </p:nvSpPr>
        <p:spPr/>
      </p:sp>
      <p:sp>
        <p:nvSpPr>
          <p:cNvPr id="10267" name="Notes"/>
          <p:cNvSpPr>
            <a:spLocks noGrp="1"/>
          </p:cNvSpPr>
          <p:nvPr>
            <p:ph type="body" idx="1"/>
          </p:nvPr>
        </p:nvSpPr>
        <p:spPr/>
        <p:txBody>
          <a:bodyPr wrap="square" rtlCol="0"/>
          <a:lstStyle/>
          <a:p>
            <a:pPr marL="0" indent="0">
              <a:buNone/>
            </a:pPr>
            <a:endParaRPr/>
          </a:p>
        </p:txBody>
      </p:sp>
      <p:sp>
        <p:nvSpPr>
          <p:cNvPr id="10268" name="Slide number"/>
          <p:cNvSpPr>
            <a:spLocks noGrp="1"/>
          </p:cNvSpPr>
          <p:nvPr>
            <p:ph type="sldNum" sz="quarter" idx="10"/>
          </p:nvPr>
        </p:nvSpPr>
        <p:spPr/>
        <p:txBody>
          <a:bodyPr/>
          <a:lstStyle/>
          <a:p>
            <a:fld id="{C18812F0-6685-476B-B832-AFB48F091983}" type="slidenum">
              <a:t>75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3" name="Slide preview"/>
          <p:cNvSpPr>
            <a:spLocks noGrp="1" noRot="1" noChangeAspect="1"/>
          </p:cNvSpPr>
          <p:nvPr>
            <p:ph type="sldImg"/>
          </p:nvPr>
        </p:nvSpPr>
        <p:spPr/>
      </p:sp>
      <p:sp>
        <p:nvSpPr>
          <p:cNvPr id="1002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Cluster basics pane lets you configure the following information:</a:t>
            </a:r>
          </a:p>
          <a:p>
            <a:pPr>
              <a:buFont typeface="Arial" pitchFamily="34" charset="0"/>
              <a:buChar char="•"/>
            </a:pPr>
            <a:r>
              <a:rPr/>
              <a:t>Edit the cluster's name.</a:t>
            </a:r>
          </a:p>
          <a:p>
            <a:pPr>
              <a:buFont typeface="Arial" pitchFamily="34" charset="0"/>
              <a:buChar char="•"/>
            </a:pPr>
            <a:r>
              <a:rPr/>
              <a:t>Activate or deactivate the vSphere DRS, vSphere HA, and vSAN services.</a:t>
            </a:r>
          </a:p>
          <a:p>
            <a:pPr>
              <a:buFont typeface="Arial" pitchFamily="34" charset="0"/>
              <a:buChar char="•"/>
            </a:pPr>
            <a:r>
              <a:rPr/>
              <a:t>Select the image for vSphere Lifecycle Manager to use to manage hosts in the cluster.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more information about creating clusters, see </a:t>
            </a:r>
            <a:r>
              <a:rPr lang="en-US" sz="1000" i="1" dirty="0">
                <a:solidFill>
                  <a:srgbClr val="000000"/>
                </a:solidFill>
                <a:latin typeface="Metropolis" panose="00000500000000000000" pitchFamily="2" charset="0"/>
                <a:cs typeface="Courier New" pitchFamily="49" charset="0"/>
              </a:rPr>
              <a:t>vCenter Server and Host Management</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25"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 name="Slide preview"/>
          <p:cNvSpPr>
            <a:spLocks noGrp="1" noRot="1" noChangeAspect="1"/>
          </p:cNvSpPr>
          <p:nvPr>
            <p:ph type="sldImg"/>
          </p:nvPr>
        </p:nvSpPr>
        <p:spPr/>
      </p:sp>
      <p:sp>
        <p:nvSpPr>
          <p:cNvPr id="1027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Only direct dependencies are supported. Creating cyclical dependencies causes a VM's restart to fail.</a:t>
            </a:r>
          </a:p>
        </p:txBody>
      </p:sp>
      <p:sp>
        <p:nvSpPr>
          <p:cNvPr id="10272" name="Slide number"/>
          <p:cNvSpPr>
            <a:spLocks noGrp="1"/>
          </p:cNvSpPr>
          <p:nvPr>
            <p:ph type="sldNum" sz="quarter" idx="10"/>
          </p:nvPr>
        </p:nvSpPr>
        <p:spPr/>
        <p:txBody>
          <a:bodyPr/>
          <a:lstStyle/>
          <a:p>
            <a:fld id="{C18812F0-6685-476B-B832-AFB48F091983}" type="slidenum">
              <a:t>76</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5" name="Slide preview"/>
          <p:cNvSpPr>
            <a:spLocks noGrp="1" noRot="1" noChangeAspect="1"/>
          </p:cNvSpPr>
          <p:nvPr>
            <p:ph type="sldImg"/>
          </p:nvPr>
        </p:nvSpPr>
        <p:spPr/>
      </p:sp>
      <p:sp>
        <p:nvSpPr>
          <p:cNvPr id="10276"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https://vmware.bravais.com/s/FPFepiQhbhlhdTfJwW4N</a:t>
            </a:r>
          </a:p>
        </p:txBody>
      </p:sp>
      <p:sp>
        <p:nvSpPr>
          <p:cNvPr id="10277" name="Slide number"/>
          <p:cNvSpPr>
            <a:spLocks noGrp="1"/>
          </p:cNvSpPr>
          <p:nvPr>
            <p:ph type="sldNum" sz="quarter" idx="10"/>
          </p:nvPr>
        </p:nvSpPr>
        <p:spPr/>
        <p:txBody>
          <a:bodyPr/>
          <a:lstStyle/>
          <a:p>
            <a:fld id="{C18812F0-6685-476B-B832-AFB48F091983}" type="slidenum">
              <a:t>77</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9" name="Slide preview"/>
          <p:cNvSpPr>
            <a:spLocks noGrp="1" noRot="1" noChangeAspect="1"/>
          </p:cNvSpPr>
          <p:nvPr>
            <p:ph type="sldImg"/>
          </p:nvPr>
        </p:nvSpPr>
        <p:spPr/>
      </p:sp>
      <p:sp>
        <p:nvSpPr>
          <p:cNvPr id="1028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the orchestrated restart example, the database server VMs restart before the application server VMs and the application server VMs restart before the Web server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VM groups are created:</a:t>
            </a:r>
          </a:p>
          <a:p>
            <a:pPr>
              <a:buFont typeface="Arial" pitchFamily="34" charset="0"/>
              <a:buChar char="•"/>
            </a:pPr>
            <a:r>
              <a:rPr/>
              <a:t>App-VMs: Contains the App-01 VM</a:t>
            </a:r>
          </a:p>
          <a:p>
            <a:pPr>
              <a:buFont typeface="Arial" pitchFamily="34" charset="0"/>
              <a:buChar char="•"/>
            </a:pPr>
            <a:r>
              <a:rPr/>
              <a:t>Web-VMs: Contains the Web-01 and Web-02 VMs</a:t>
            </a:r>
          </a:p>
          <a:p>
            <a:pPr>
              <a:buFont typeface="Arial" pitchFamily="34" charset="0"/>
              <a:buChar char="•"/>
            </a:pPr>
            <a:r>
              <a:rPr/>
              <a:t>DB-VMs: Contains the DB-01 VM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VM rules of the Virtual Machines to Virtual Machines type are created:</a:t>
            </a:r>
          </a:p>
          <a:p>
            <a:pPr>
              <a:buFont typeface="Arial" pitchFamily="34" charset="0"/>
              <a:buChar char="•"/>
            </a:pPr>
            <a:r>
              <a:rPr/>
              <a:t>DB VMs &lt;- App VMs: Verifies that the VMs in group DB-VMs are restarted before the VMs in group App-VMs</a:t>
            </a:r>
          </a:p>
          <a:p>
            <a:pPr>
              <a:buFont typeface="Arial" pitchFamily="34" charset="0"/>
              <a:buChar char="•"/>
            </a:pPr>
            <a:r>
              <a:rPr/>
              <a:t>App VMs &lt;- Web VMs: Verifies that the VMs in the App VMs group are restarted before the VMs in the Web VMs group</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create the DB VMs &lt;- App VMs rule:</a:t>
            </a:r>
          </a:p>
          <a:p>
            <a:pPr>
              <a:buFont typeface="+mj-lt"/>
              <a:buAutoNum type="arabicPeriod"/>
            </a:pPr>
            <a:r>
              <a:rPr/>
              <a:t>On the cluster's </a:t>
            </a:r>
            <a:r>
              <a:rPr lang="en-US" b="1" dirty="0">
                <a:solidFill>
                  <a:srgbClr val="000000"/>
                </a:solidFill>
                <a:latin typeface="Metropolis Semi Bold" panose="00000700000000000000" pitchFamily="2" charset="0"/>
                <a:cs typeface="Courier New" pitchFamily="49" charset="0"/>
              </a:rPr>
              <a:t>Configure</a:t>
            </a:r>
            <a:r>
              <a:rPr/>
              <a:t> tab, select </a:t>
            </a:r>
            <a:r>
              <a:rPr lang="en-US" b="1" dirty="0">
                <a:solidFill>
                  <a:srgbClr val="000000"/>
                </a:solidFill>
                <a:latin typeface="Metropolis Semi Bold" panose="00000700000000000000" pitchFamily="2" charset="0"/>
                <a:cs typeface="Courier New" pitchFamily="49" charset="0"/>
              </a:rPr>
              <a:t>VM/Host Rules</a:t>
            </a:r>
            <a:r>
              <a:rPr/>
              <a:t> and click </a:t>
            </a:r>
            <a:r>
              <a:rPr lang="en-US" b="1" dirty="0">
                <a:solidFill>
                  <a:srgbClr val="000000"/>
                </a:solidFill>
                <a:latin typeface="Metropolis Semi Bold" panose="00000700000000000000" pitchFamily="2" charset="0"/>
                <a:cs typeface="Courier New" pitchFamily="49" charset="0"/>
              </a:rPr>
              <a:t>ADD</a:t>
            </a:r>
            <a:r>
              <a:rPr/>
              <a:t>.</a:t>
            </a:r>
          </a:p>
          <a:p>
            <a:pPr>
              <a:buFont typeface="+mj-lt"/>
              <a:buAutoNum type="arabicPeriod" startAt="2"/>
            </a:pPr>
            <a:r>
              <a:rPr/>
              <a:t>In the </a:t>
            </a:r>
            <a:r>
              <a:rPr lang="en-US" b="1" dirty="0">
                <a:solidFill>
                  <a:srgbClr val="000000"/>
                </a:solidFill>
                <a:latin typeface="Metropolis Semi Bold" panose="00000700000000000000" pitchFamily="2" charset="0"/>
                <a:cs typeface="Courier New" pitchFamily="49" charset="0"/>
              </a:rPr>
              <a:t>Name</a:t>
            </a:r>
            <a:r>
              <a:rPr/>
              <a:t> text box, enter </a:t>
            </a:r>
            <a:r>
              <a:rPr lang="en-US" b="1" dirty="0">
                <a:solidFill>
                  <a:srgbClr val="000000"/>
                </a:solidFill>
                <a:latin typeface="Courier New" panose="02070309020205020404" pitchFamily="49" charset="0"/>
                <a:cs typeface="Courier New" pitchFamily="49" charset="0"/>
              </a:rPr>
              <a:t>DB VMs &lt;- App VMs</a:t>
            </a:r>
            <a:r>
              <a:rPr/>
              <a:t>.</a:t>
            </a:r>
          </a:p>
          <a:p>
            <a:pPr>
              <a:buFont typeface="+mj-lt"/>
              <a:buAutoNum type="arabicPeriod" startAt="3"/>
            </a:pPr>
            <a:r>
              <a:rPr/>
              <a:t>From the </a:t>
            </a:r>
            <a:r>
              <a:rPr lang="en-US" b="1" dirty="0">
                <a:solidFill>
                  <a:srgbClr val="000000"/>
                </a:solidFill>
                <a:latin typeface="Metropolis Semi Bold" panose="00000700000000000000" pitchFamily="2" charset="0"/>
                <a:cs typeface="Courier New" pitchFamily="49" charset="0"/>
              </a:rPr>
              <a:t>Type</a:t>
            </a:r>
            <a:r>
              <a:rPr/>
              <a:t> drop-down menu, select </a:t>
            </a:r>
            <a:r>
              <a:rPr lang="en-US" b="1" dirty="0">
                <a:solidFill>
                  <a:srgbClr val="000000"/>
                </a:solidFill>
                <a:latin typeface="Metropolis Semi Bold" panose="00000700000000000000" pitchFamily="2" charset="0"/>
                <a:cs typeface="Courier New" pitchFamily="49" charset="0"/>
              </a:rPr>
              <a:t>Virtual Machines to Virtual Machines</a:t>
            </a:r>
            <a:r>
              <a:rPr/>
              <a:t>.</a:t>
            </a:r>
          </a:p>
          <a:p>
            <a:pPr>
              <a:buFont typeface="+mj-lt"/>
              <a:buAutoNum type="arabicPeriod" startAt="4"/>
            </a:pPr>
            <a:r>
              <a:rPr/>
              <a:t>From the first drop-down menu, select </a:t>
            </a:r>
            <a:r>
              <a:rPr lang="en-US" b="1" dirty="0">
                <a:solidFill>
                  <a:srgbClr val="000000"/>
                </a:solidFill>
                <a:latin typeface="Metropolis Semi Bold" panose="00000700000000000000" pitchFamily="2" charset="0"/>
                <a:cs typeface="Courier New" pitchFamily="49" charset="0"/>
              </a:rPr>
              <a:t>DB-VMs</a:t>
            </a:r>
            <a:r>
              <a:rPr/>
              <a:t>.</a:t>
            </a:r>
          </a:p>
          <a:p>
            <a:pPr>
              <a:buFont typeface="+mj-lt"/>
              <a:buAutoNum type="arabicPeriod" startAt="5"/>
            </a:pPr>
            <a:r>
              <a:rPr/>
              <a:t>From the second drop-down menu, select </a:t>
            </a:r>
            <a:r>
              <a:rPr lang="en-US" b="1" dirty="0">
                <a:solidFill>
                  <a:srgbClr val="000000"/>
                </a:solidFill>
                <a:latin typeface="Metropolis Semi Bold" panose="00000700000000000000" pitchFamily="2" charset="0"/>
                <a:cs typeface="Courier New" pitchFamily="49" charset="0"/>
              </a:rPr>
              <a:t>App-VMs</a:t>
            </a:r>
            <a:r>
              <a:rPr/>
              <a:t>.</a:t>
            </a:r>
          </a:p>
          <a:p>
            <a:pPr lvl="0">
              <a:buFont typeface="Arial" pitchFamily="34" charset="0"/>
              <a:buChar char=" "/>
            </a:pPr>
            <a:r>
              <a:rPr/>
              <a:t>The rule must appear as: On restart for VM group DB-VMs, the VM dependency restart condition must be met before continuing to App-VMs.</a:t>
            </a:r>
          </a:p>
          <a:p>
            <a:pPr marL="0" indent="0">
              <a:buNone/>
            </a:pPr>
            <a:r>
              <a:rPr lang="en-GB" sz="1000" dirty="0">
                <a:solidFill>
                  <a:schemeClr val="tx2"/>
                </a:solidFill>
                <a:latin typeface="Metropolis" panose="00000500000000000000" pitchFamily="2" charset="0"/>
                <a:cs typeface="Times New Roman" panose="02020603050405020304" pitchFamily="18" charset="0"/>
              </a:rPr>
              <a:t>Create the App-VMs &lt;- Web VMs rule similarly, by selecting </a:t>
            </a:r>
            <a:r>
              <a:rPr lang="en-US" sz="1000" b="1" dirty="0">
                <a:solidFill>
                  <a:srgbClr val="000000"/>
                </a:solidFill>
                <a:latin typeface="Metropolis Semi Bold" panose="00000700000000000000" pitchFamily="2" charset="0"/>
                <a:cs typeface="Courier New" pitchFamily="49" charset="0"/>
              </a:rPr>
              <a:t>App-VMs</a:t>
            </a:r>
            <a:r>
              <a:rPr lang="en-GB" sz="1000" dirty="0">
                <a:solidFill>
                  <a:schemeClr val="tx2"/>
                </a:solidFill>
                <a:latin typeface="Metropolis" panose="00000500000000000000" pitchFamily="2" charset="0"/>
                <a:cs typeface="Times New Roman" panose="02020603050405020304" pitchFamily="18" charset="0"/>
              </a:rPr>
              <a:t> from the first drop-down menu and </a:t>
            </a:r>
            <a:r>
              <a:rPr lang="en-US" sz="1000" b="1" dirty="0">
                <a:solidFill>
                  <a:srgbClr val="000000"/>
                </a:solidFill>
                <a:latin typeface="Metropolis Semi Bold" panose="00000700000000000000" pitchFamily="2" charset="0"/>
                <a:cs typeface="Courier New" pitchFamily="49" charset="0"/>
              </a:rPr>
              <a:t>Web-VMs</a:t>
            </a:r>
            <a:r>
              <a:rPr lang="en-GB" sz="1000" dirty="0">
                <a:solidFill>
                  <a:schemeClr val="tx2"/>
                </a:solidFill>
                <a:latin typeface="Metropolis" panose="00000500000000000000" pitchFamily="2" charset="0"/>
                <a:cs typeface="Times New Roman" panose="02020603050405020304" pitchFamily="18" charset="0"/>
              </a:rPr>
              <a:t> from the second drop-down menu. The rule must appear as: On restart for VM group App-VMs, the VM dependency restart condition must be met before continuing to Web-VMs.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restart rules that you create enforce the restart order for each VM in the dependency chain. Creating these dependencies increases the likelihood that an impacted application properly recovers when vSphere HA restarts VMs.</a:t>
            </a:r>
          </a:p>
        </p:txBody>
      </p:sp>
      <p:sp>
        <p:nvSpPr>
          <p:cNvPr id="10281" name="Slide number"/>
          <p:cNvSpPr>
            <a:spLocks noGrp="1"/>
          </p:cNvSpPr>
          <p:nvPr>
            <p:ph type="sldNum" sz="quarter" idx="10"/>
          </p:nvPr>
        </p:nvSpPr>
        <p:spPr/>
        <p:txBody>
          <a:bodyPr/>
          <a:lstStyle/>
          <a:p>
            <a:fld id="{C18812F0-6685-476B-B832-AFB48F091983}" type="slidenum">
              <a:t>78</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3" name="Slide preview"/>
          <p:cNvSpPr>
            <a:spLocks noGrp="1" noRot="1" noChangeAspect="1"/>
          </p:cNvSpPr>
          <p:nvPr>
            <p:ph type="sldImg"/>
          </p:nvPr>
        </p:nvSpPr>
        <p:spPr/>
      </p:sp>
      <p:sp>
        <p:nvSpPr>
          <p:cNvPr id="10284"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VM monitoring service determines that the VM has failed if one of the following events occurs:</a:t>
            </a:r>
          </a:p>
          <a:p>
            <a:pPr>
              <a:buFont typeface="Arial" pitchFamily="34" charset="0"/>
              <a:buChar char="•"/>
            </a:pPr>
            <a:r>
              <a:rPr/>
              <a:t>VMware Tools heartbeats are not received.</a:t>
            </a:r>
          </a:p>
          <a:p>
            <a:pPr>
              <a:buFont typeface="Arial" pitchFamily="34" charset="0"/>
              <a:buChar char="•"/>
            </a:pPr>
            <a:r>
              <a:rPr/>
              <a:t>The guest operating system has not issued an I/O for the last 2 minutes (by default).</a:t>
            </a:r>
          </a:p>
          <a:p>
            <a:pPr marL="0" indent="0">
              <a:buNone/>
            </a:pPr>
            <a:r>
              <a:rPr lang="en-GB" sz="1000" dirty="0">
                <a:solidFill>
                  <a:schemeClr val="tx2"/>
                </a:solidFill>
                <a:latin typeface="Metropolis" panose="00000500000000000000" pitchFamily="2" charset="0"/>
                <a:cs typeface="Times New Roman" panose="02020603050405020304" pitchFamily="18" charset="0"/>
              </a:rPr>
              <a:t>If the VM has failed, the VM monitoring service resets the VM to restore services.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configure the level of monitoring sensitivity. Highly sensitive monitoring results in a more rapid conclusion that a failure has occurred. Although unlikely, highly sensitive monitoring might lead to falsely identifying failures when the VM or application is still working but heartbeats have not been received because of factors like resource constraints. Low-sensitivity monitoring results in longer interruptions in service between actual failures and VMs being reset. Select an option that is an effective compromise for your needs.</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select VM and Application Monitoring to activate application monitoring. Application monitoring restarts a virtual machine if the heartbeats for an application it is running are not received.</a:t>
            </a:r>
          </a:p>
        </p:txBody>
      </p:sp>
      <p:sp>
        <p:nvSpPr>
          <p:cNvPr id="10285" name="Slide number"/>
          <p:cNvSpPr>
            <a:spLocks noGrp="1"/>
          </p:cNvSpPr>
          <p:nvPr>
            <p:ph type="sldNum" sz="quarter" idx="10"/>
          </p:nvPr>
        </p:nvSpPr>
        <p:spPr/>
        <p:txBody>
          <a:bodyPr/>
          <a:lstStyle/>
          <a:p>
            <a:fld id="{C18812F0-6685-476B-B832-AFB48F091983}" type="slidenum">
              <a:t>79</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7" name="Slide preview"/>
          <p:cNvSpPr>
            <a:spLocks noGrp="1" noRot="1" noChangeAspect="1"/>
          </p:cNvSpPr>
          <p:nvPr>
            <p:ph type="sldImg"/>
          </p:nvPr>
        </p:nvSpPr>
        <p:spPr/>
      </p:sp>
      <p:sp>
        <p:nvSpPr>
          <p:cNvPr id="1028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After you create a cluster, you can use admission control to specify whether VMs can be started if they violate availability constraints. The cluster reserves resources to allow failover for all running VMs for a specified number of host failures.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admission control settings include:</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Disabled</a:t>
            </a:r>
            <a:r>
              <a:rPr/>
              <a:t>: This option deactivates admission control, allowing the VMs violating availability constraints to power on (Not recommended).</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Slot Policy</a:t>
            </a:r>
            <a:r>
              <a:rPr/>
              <a:t>: A slot is a logical representation of memory and CPU resources. With the slot policy option, vSphere HA calculates the slot size, determines how many slots each host in the cluster can hold, and therefore determines the current failover capacity of the cluster.</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Cluster Resource Percentage</a:t>
            </a:r>
            <a:r>
              <a:rPr/>
              <a:t>: (Default) This value specifies a percentage of the cluster’s CPU and Memory resources to be reserved as spare capacity to support failovers.</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Dedicated Failover Hosts</a:t>
            </a:r>
            <a:r>
              <a:rPr/>
              <a:t>: This option selects hosts to use for failover actions. If a default failover host does not have enough resources, failovers can still occur to other hosts in the cluster.</a:t>
            </a:r>
          </a:p>
        </p:txBody>
      </p:sp>
      <p:sp>
        <p:nvSpPr>
          <p:cNvPr id="10289" name="Slide number"/>
          <p:cNvSpPr>
            <a:spLocks noGrp="1"/>
          </p:cNvSpPr>
          <p:nvPr>
            <p:ph type="sldNum" sz="quarter" idx="10"/>
          </p:nvPr>
        </p:nvSpPr>
        <p:spPr/>
        <p:txBody>
          <a:bodyPr/>
          <a:lstStyle/>
          <a:p>
            <a:fld id="{C18812F0-6685-476B-B832-AFB48F091983}" type="slidenum">
              <a:t>80</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Slide preview"/>
          <p:cNvSpPr>
            <a:spLocks noGrp="1" noRot="1" noChangeAspect="1"/>
          </p:cNvSpPr>
          <p:nvPr>
            <p:ph type="sldImg"/>
          </p:nvPr>
        </p:nvSpPr>
        <p:spPr/>
      </p:sp>
      <p:sp>
        <p:nvSpPr>
          <p:cNvPr id="1029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Cluster resource percentage is the default admission control policy. Recalculations occur automatically as the cluster's resources change, for example, when a host is added to or removed from the cluster.</a:t>
            </a:r>
          </a:p>
        </p:txBody>
      </p:sp>
      <p:sp>
        <p:nvSpPr>
          <p:cNvPr id="10293" name="Slide number"/>
          <p:cNvSpPr>
            <a:spLocks noGrp="1"/>
          </p:cNvSpPr>
          <p:nvPr>
            <p:ph type="sldNum" sz="quarter" idx="10"/>
          </p:nvPr>
        </p:nvSpPr>
        <p:spPr/>
        <p:txBody>
          <a:bodyPr/>
          <a:lstStyle/>
          <a:p>
            <a:fld id="{C18812F0-6685-476B-B832-AFB48F091983}" type="slidenum">
              <a:t>81</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5" name="Slide preview"/>
          <p:cNvSpPr>
            <a:spLocks noGrp="1" noRot="1" noChangeAspect="1"/>
          </p:cNvSpPr>
          <p:nvPr>
            <p:ph type="sldImg"/>
          </p:nvPr>
        </p:nvSpPr>
        <p:spPr/>
      </p:sp>
      <p:sp>
        <p:nvSpPr>
          <p:cNvPr id="10296" name="Notes"/>
          <p:cNvSpPr>
            <a:spLocks noGrp="1"/>
          </p:cNvSpPr>
          <p:nvPr>
            <p:ph type="body" idx="1"/>
          </p:nvPr>
        </p:nvSpPr>
        <p:spPr/>
        <p:txBody>
          <a:bodyPr wrap="square" rtlCol="0"/>
          <a:lstStyle/>
          <a:p>
            <a:pPr marL="0" indent="0">
              <a:buNone/>
            </a:pPr>
            <a:endParaRPr/>
          </a:p>
        </p:txBody>
      </p:sp>
      <p:sp>
        <p:nvSpPr>
          <p:cNvPr id="10297" name="Slide number"/>
          <p:cNvSpPr>
            <a:spLocks noGrp="1"/>
          </p:cNvSpPr>
          <p:nvPr>
            <p:ph type="sldNum" sz="quarter" idx="10"/>
          </p:nvPr>
        </p:nvSpPr>
        <p:spPr/>
        <p:txBody>
          <a:bodyPr/>
          <a:lstStyle/>
          <a:p>
            <a:fld id="{C18812F0-6685-476B-B832-AFB48F091983}" type="slidenum">
              <a:t>82</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9" name="Slide preview"/>
          <p:cNvSpPr>
            <a:spLocks noGrp="1" noRot="1" noChangeAspect="1"/>
          </p:cNvSpPr>
          <p:nvPr>
            <p:ph type="sldImg"/>
          </p:nvPr>
        </p:nvSpPr>
        <p:spPr/>
      </p:sp>
      <p:sp>
        <p:nvSpPr>
          <p:cNvPr id="10300" name="Notes"/>
          <p:cNvSpPr>
            <a:spLocks noGrp="1"/>
          </p:cNvSpPr>
          <p:nvPr>
            <p:ph type="body" idx="1"/>
          </p:nvPr>
        </p:nvSpPr>
        <p:spPr/>
        <p:txBody>
          <a:bodyPr wrap="square" rtlCol="0"/>
          <a:lstStyle/>
          <a:p>
            <a:pPr marL="0" indent="0">
              <a:buNone/>
            </a:pPr>
            <a:endParaRPr/>
          </a:p>
        </p:txBody>
      </p:sp>
      <p:sp>
        <p:nvSpPr>
          <p:cNvPr id="10301" name="Slide number"/>
          <p:cNvSpPr>
            <a:spLocks noGrp="1"/>
          </p:cNvSpPr>
          <p:nvPr>
            <p:ph type="sldNum" sz="quarter" idx="10"/>
          </p:nvPr>
        </p:nvSpPr>
        <p:spPr/>
        <p:txBody>
          <a:bodyPr/>
          <a:lstStyle/>
          <a:p>
            <a:fld id="{C18812F0-6685-476B-B832-AFB48F091983}" type="slidenum">
              <a:t>83</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3" name="Slide preview"/>
          <p:cNvSpPr>
            <a:spLocks noGrp="1" noRot="1" noChangeAspect="1"/>
          </p:cNvSpPr>
          <p:nvPr>
            <p:ph type="sldImg"/>
          </p:nvPr>
        </p:nvSpPr>
        <p:spPr/>
      </p:sp>
      <p:sp>
        <p:nvSpPr>
          <p:cNvPr id="1030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Admission control can also be configured to offer warnings when the actual use exceeds the failover capacity percentage. The resource reduction calculation takes into account a VM's reserved memory and memory overhead.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By setting the </a:t>
            </a:r>
            <a:r>
              <a:rPr lang="en-US" b="1" dirty="0">
                <a:solidFill>
                  <a:srgbClr val="000000"/>
                </a:solidFill>
                <a:latin typeface="Metropolis Semi Bold" panose="00000700000000000000" pitchFamily="2" charset="0"/>
                <a:cs typeface="Courier New" pitchFamily="49" charset="0"/>
              </a:rPr>
              <a:t>Performance degradation VMs tolerate</a:t>
            </a:r>
            <a:r>
              <a:rPr lang="en-US" dirty="0">
                <a:solidFill>
                  <a:schemeClr val="tx2"/>
                </a:solidFill>
                <a:latin typeface="Metropolis" panose="00000500000000000000" pitchFamily="2" charset="0"/>
                <a:cs typeface="Calibri" pitchFamily="34" charset="0"/>
              </a:rPr>
              <a:t> threshold, you can specify when a configuration issue should generate a warning or notice. For example:</a:t>
            </a:r>
          </a:p>
          <a:p>
            <a:pPr>
              <a:buFont typeface="Arial" pitchFamily="34" charset="0"/>
              <a:buChar char="•"/>
            </a:pPr>
            <a:r>
              <a:rPr/>
              <a:t>The default value is 100 percent, and produces no warnings.</a:t>
            </a:r>
          </a:p>
          <a:p>
            <a:pPr>
              <a:buFont typeface="Arial" pitchFamily="34" charset="0"/>
              <a:buChar char="•"/>
            </a:pPr>
            <a:r>
              <a:rPr/>
              <a:t>If you reduce the threshold to 0 percent, a warning is generated when cluster use exceeds the available capacity.</a:t>
            </a:r>
          </a:p>
          <a:p>
            <a:pPr>
              <a:buFont typeface="Arial" pitchFamily="34" charset="0"/>
              <a:buChar char="•"/>
            </a:pPr>
            <a:r>
              <a:rPr/>
              <a:t>If you reduce the threshold to 20 percent, the performance reduction that can be tolerated is calculated as performance reduction = current use x 20 percent.</a:t>
            </a:r>
          </a:p>
          <a:p>
            <a:pPr lvl="0">
              <a:buFont typeface="Arial" pitchFamily="34" charset="0"/>
              <a:buChar char=" "/>
            </a:pPr>
            <a:r>
              <a:rPr/>
              <a:t>When the current use minus the performance reduction exceeds the available capacity, a configuration notice is issued.</a:t>
            </a:r>
          </a:p>
          <a:p>
            <a:pPr marL="0" indent="0">
              <a:buNone/>
            </a:pPr>
            <a:r>
              <a:rPr lang="en-GB" sz="1000" dirty="0">
                <a:solidFill>
                  <a:schemeClr val="tx2"/>
                </a:solidFill>
                <a:latin typeface="Metropolis" panose="00000500000000000000" pitchFamily="2" charset="0"/>
                <a:cs typeface="Times New Roman" panose="02020603050405020304" pitchFamily="18" charset="0"/>
              </a:rPr>
              <a:t>The </a:t>
            </a:r>
            <a:r>
              <a:rPr lang="en-US" sz="1000" b="1" dirty="0">
                <a:solidFill>
                  <a:srgbClr val="000000"/>
                </a:solidFill>
                <a:latin typeface="Metropolis Semi Bold" panose="00000700000000000000" pitchFamily="2" charset="0"/>
                <a:cs typeface="Courier New" pitchFamily="49" charset="0"/>
              </a:rPr>
              <a:t>Performance degradation VMs tolerate</a:t>
            </a:r>
            <a:r>
              <a:rPr lang="en-GB" sz="1000" dirty="0">
                <a:solidFill>
                  <a:schemeClr val="tx2"/>
                </a:solidFill>
                <a:latin typeface="Metropolis" panose="00000500000000000000" pitchFamily="2" charset="0"/>
                <a:cs typeface="Times New Roman" panose="02020603050405020304" pitchFamily="18" charset="0"/>
              </a:rPr>
              <a:t> threshold is not available unless vSphere DRS is configured.</a:t>
            </a:r>
          </a:p>
        </p:txBody>
      </p:sp>
      <p:sp>
        <p:nvSpPr>
          <p:cNvPr id="10305" name="Slide number"/>
          <p:cNvSpPr>
            <a:spLocks noGrp="1"/>
          </p:cNvSpPr>
          <p:nvPr>
            <p:ph type="sldNum" sz="quarter" idx="10"/>
          </p:nvPr>
        </p:nvSpPr>
        <p:spPr/>
        <p:txBody>
          <a:bodyPr/>
          <a:lstStyle/>
          <a:p>
            <a:fld id="{C18812F0-6685-476B-B832-AFB48F091983}" type="slidenum">
              <a:t>84</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7" name="Slide preview"/>
          <p:cNvSpPr>
            <a:spLocks noGrp="1" noRot="1" noChangeAspect="1"/>
          </p:cNvSpPr>
          <p:nvPr>
            <p:ph type="sldImg"/>
          </p:nvPr>
        </p:nvSpPr>
        <p:spPr/>
      </p:sp>
      <p:sp>
        <p:nvSpPr>
          <p:cNvPr id="1030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HA takes checking the health of a host to another level by checking more than the heartbeat network to determine a host’s health. You can select which datastores to use for datastore heartbeating, or you can let vSphere HA decide. You can also combine both methods.</a:t>
            </a:r>
          </a:p>
        </p:txBody>
      </p:sp>
      <p:sp>
        <p:nvSpPr>
          <p:cNvPr id="10309" name="Slide number"/>
          <p:cNvSpPr>
            <a:spLocks noGrp="1"/>
          </p:cNvSpPr>
          <p:nvPr>
            <p:ph type="sldNum" sz="quarter" idx="10"/>
          </p:nvPr>
        </p:nvSpPr>
        <p:spPr/>
        <p:txBody>
          <a:bodyPr/>
          <a:lstStyle/>
          <a:p>
            <a:fld id="{C18812F0-6685-476B-B832-AFB48F091983}" type="slidenum">
              <a:t>85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7" name="Slide preview"/>
          <p:cNvSpPr>
            <a:spLocks noGrp="1" noRot="1" noChangeAspect="1"/>
          </p:cNvSpPr>
          <p:nvPr>
            <p:ph type="sldImg"/>
          </p:nvPr>
        </p:nvSpPr>
        <p:spPr/>
      </p:sp>
      <p:sp>
        <p:nvSpPr>
          <p:cNvPr id="1002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Add hosts pane lets you add ESXi hosts to the cluster. Select </a:t>
            </a:r>
            <a:r>
              <a:rPr lang="en-US" sz="1000" b="1" dirty="0">
                <a:solidFill>
                  <a:srgbClr val="000000"/>
                </a:solidFill>
                <a:latin typeface="Metropolis Semi Bold" panose="00000700000000000000" pitchFamily="2" charset="0"/>
                <a:cs typeface="Courier New" pitchFamily="49" charset="0"/>
              </a:rPr>
              <a:t>New hosts</a:t>
            </a:r>
            <a:r>
              <a:rPr lang="en-GB" sz="1000" dirty="0">
                <a:solidFill>
                  <a:schemeClr val="tx2"/>
                </a:solidFill>
                <a:latin typeface="Metropolis" panose="00000500000000000000" pitchFamily="2" charset="0"/>
                <a:cs typeface="Times New Roman" panose="02020603050405020304" pitchFamily="18" charset="0"/>
              </a:rPr>
              <a:t> to add hosts to the inventory and cluster simultaneously. For each host that you add to the cluster, you enter the IP address or FQDN of each host. Select </a:t>
            </a:r>
            <a:r>
              <a:rPr lang="en-US" sz="1000" b="1" dirty="0">
                <a:solidFill>
                  <a:srgbClr val="000000"/>
                </a:solidFill>
                <a:latin typeface="Metropolis Semi Bold" panose="00000700000000000000" pitchFamily="2" charset="0"/>
                <a:cs typeface="Courier New" pitchFamily="49" charset="0"/>
              </a:rPr>
              <a:t>Existing hosts</a:t>
            </a:r>
            <a:r>
              <a:rPr lang="en-GB" sz="1000" dirty="0">
                <a:solidFill>
                  <a:schemeClr val="tx2"/>
                </a:solidFill>
                <a:latin typeface="Metropolis" panose="00000500000000000000" pitchFamily="2" charset="0"/>
                <a:cs typeface="Times New Roman" panose="02020603050405020304" pitchFamily="18" charset="0"/>
              </a:rPr>
              <a:t> to add hosts to the cluster that are already present in the inventory.</a:t>
            </a:r>
          </a:p>
          <a:p>
            <a:pPr marL="0" indent="0">
              <a:buNone/>
            </a:pPr>
            <a:r>
              <a:rPr lang="en-GB" sz="1000" dirty="0">
                <a:solidFill>
                  <a:schemeClr val="tx2"/>
                </a:solidFill>
                <a:latin typeface="Metropolis" panose="00000500000000000000" pitchFamily="2" charset="0"/>
                <a:cs typeface="Times New Roman" panose="02020603050405020304" pitchFamily="18" charset="0"/>
              </a:rPr>
              <a:t>After hosts are added, the workflow shows the total number of hosts that are present in the cluster and provides a health check validation for those hosts.</a:t>
            </a:r>
          </a:p>
        </p:txBody>
      </p:sp>
      <p:sp>
        <p:nvSpPr>
          <p:cNvPr id="10029"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 name="Slide preview"/>
          <p:cNvSpPr>
            <a:spLocks noGrp="1" noRot="1" noChangeAspect="1"/>
          </p:cNvSpPr>
          <p:nvPr>
            <p:ph type="sldImg"/>
          </p:nvPr>
        </p:nvSpPr>
        <p:spPr/>
      </p:sp>
      <p:sp>
        <p:nvSpPr>
          <p:cNvPr id="1031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set advanced options that affect the behavior of your vSphere HA cluster. For more details, see </a:t>
            </a:r>
            <a:r>
              <a:rPr lang="en-US" sz="1000" i="1" dirty="0">
                <a:solidFill>
                  <a:srgbClr val="000000"/>
                </a:solidFill>
                <a:latin typeface="Metropolis" panose="00000500000000000000" pitchFamily="2" charset="0"/>
                <a:cs typeface="Courier New" pitchFamily="49" charset="0"/>
              </a:rPr>
              <a:t>vSphere Availability</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313" name="Slide number"/>
          <p:cNvSpPr>
            <a:spLocks noGrp="1"/>
          </p:cNvSpPr>
          <p:nvPr>
            <p:ph type="sldNum" sz="quarter" idx="10"/>
          </p:nvPr>
        </p:nvSpPr>
        <p:spPr/>
        <p:txBody>
          <a:bodyPr/>
          <a:lstStyle/>
          <a:p>
            <a:fld id="{C18812F0-6685-476B-B832-AFB48F091983}" type="slidenum">
              <a:t>86</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5" name="Slide preview"/>
          <p:cNvSpPr>
            <a:spLocks noGrp="1" noRot="1" noChangeAspect="1"/>
          </p:cNvSpPr>
          <p:nvPr>
            <p:ph type="sldImg"/>
          </p:nvPr>
        </p:nvSpPr>
        <p:spPr/>
      </p:sp>
      <p:sp>
        <p:nvSpPr>
          <p:cNvPr id="1031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following network maintenance suggestions can help you avoid the false detection of host failure and network isolation because of dropped vSphere HA heartbeats:</a:t>
            </a:r>
          </a:p>
          <a:p>
            <a:pPr>
              <a:buFont typeface="Arial" pitchFamily="34" charset="0"/>
              <a:buChar char="•"/>
            </a:pPr>
            <a:r>
              <a:rPr/>
              <a:t>Changing your network hardware or networking settings can interrupt the heartbeats used by vSphere HA to detect host failures, and might result in unwanted attempts to fail over VMs. When changing the management or vSAN networks of the hosts in the vSphere HA-configured cluster, suspend host monitoring and place the host in maintenance mode.</a:t>
            </a:r>
          </a:p>
          <a:p>
            <a:pPr>
              <a:buFont typeface="Arial" pitchFamily="34" charset="0"/>
              <a:buChar char="•"/>
            </a:pPr>
            <a:r>
              <a:rPr/>
              <a:t>Deactivating host monitoring is required only when modifying virtual networking components and properties that involve the VMkernel ports configured for the Management or vSAN traffic, which are used by the vSphere HA networking heartbeat service.</a:t>
            </a:r>
          </a:p>
          <a:p>
            <a:pPr>
              <a:buFont typeface="Arial" pitchFamily="34" charset="0"/>
              <a:buChar char="•"/>
            </a:pPr>
            <a:r>
              <a:rPr/>
              <a:t>To recap the previous bullet points, you must reconfigure vSphere HA on all hosts in the cluster if you:</a:t>
            </a:r>
          </a:p>
          <a:p>
            <a:pPr lvl="1">
              <a:buFont typeface="Calibri" pitchFamily="34" charset="0"/>
              <a:buChar char="–"/>
            </a:pPr>
            <a:r>
              <a:rPr/>
              <a:t>Change the networking configuration on ESXi hosts</a:t>
            </a:r>
          </a:p>
          <a:p>
            <a:pPr lvl="1">
              <a:buFont typeface="Calibri" pitchFamily="34" charset="0"/>
              <a:buChar char="–"/>
            </a:pPr>
            <a:r>
              <a:rPr/>
              <a:t>Add port groups</a:t>
            </a:r>
          </a:p>
          <a:p>
            <a:pPr lvl="1">
              <a:buFont typeface="Calibri" pitchFamily="34" charset="0"/>
              <a:buChar char="–"/>
            </a:pPr>
            <a:r>
              <a:rPr/>
              <a:t>Remove virtual switches</a:t>
            </a:r>
          </a:p>
          <a:p>
            <a:pPr lvl="1">
              <a:buFont typeface="Calibri" pitchFamily="34" charset="0"/>
              <a:buChar char="–"/>
            </a:pPr>
            <a:r>
              <a:rPr/>
              <a:t>Suspend host monitoring</a:t>
            </a:r>
          </a:p>
          <a:p>
            <a:pPr lvl="0">
              <a:buFont typeface="Arial" pitchFamily="34" charset="0"/>
              <a:buChar char=" "/>
            </a:pPr>
            <a:r>
              <a:rPr/>
              <a:t>This reconfiguration causes the network information to be reinspected. Then, you must reactivate host monitoring.</a:t>
            </a:r>
          </a:p>
        </p:txBody>
      </p:sp>
      <p:sp>
        <p:nvSpPr>
          <p:cNvPr id="10317" name="Slide number"/>
          <p:cNvSpPr>
            <a:spLocks noGrp="1"/>
          </p:cNvSpPr>
          <p:nvPr>
            <p:ph type="sldNum" sz="quarter" idx="10"/>
          </p:nvPr>
        </p:nvSpPr>
        <p:spPr/>
        <p:txBody>
          <a:bodyPr/>
          <a:lstStyle/>
          <a:p>
            <a:fld id="{C18812F0-6685-476B-B832-AFB48F091983}" type="slidenum">
              <a:t>87</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9" name="Slide preview"/>
          <p:cNvSpPr>
            <a:spLocks noGrp="1" noRot="1" noChangeAspect="1"/>
          </p:cNvSpPr>
          <p:nvPr>
            <p:ph type="sldImg"/>
          </p:nvPr>
        </p:nvSpPr>
        <p:spPr/>
      </p:sp>
      <p:sp>
        <p:nvSpPr>
          <p:cNvPr id="1032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Your cluster or its hosts can experience configuration issues and other errors that adversely affect proper vSphere HA operation.</a:t>
            </a:r>
          </a:p>
        </p:txBody>
      </p:sp>
      <p:sp>
        <p:nvSpPr>
          <p:cNvPr id="10321" name="Slide number"/>
          <p:cNvSpPr>
            <a:spLocks noGrp="1"/>
          </p:cNvSpPr>
          <p:nvPr>
            <p:ph type="sldNum" sz="quarter" idx="10"/>
          </p:nvPr>
        </p:nvSpPr>
        <p:spPr/>
        <p:txBody>
          <a:bodyPr/>
          <a:lstStyle/>
          <a:p>
            <a:fld id="{C18812F0-6685-476B-B832-AFB48F091983}" type="slidenum">
              <a:t>88</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2" name="Slide preview"/>
          <p:cNvSpPr>
            <a:spLocks noGrp="1" noRot="1" noChangeAspect="1"/>
          </p:cNvSpPr>
          <p:nvPr>
            <p:ph type="sldImg"/>
          </p:nvPr>
        </p:nvSpPr>
        <p:spPr/>
      </p:sp>
      <p:sp>
        <p:nvSpPr>
          <p:cNvPr id="1032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vSphere HA performs failover and restarts VMs on different hosts, its first priority is the immediate availability of all VMs. After the VMs are restarted, the hosts on which they were restarted are usually heavily loaded, and other hosts are comparatively lightly loaded. vSphere DRS helps to balance the load by migrating VMs between hosts in the cluster.</a:t>
            </a:r>
          </a:p>
        </p:txBody>
      </p:sp>
      <p:sp>
        <p:nvSpPr>
          <p:cNvPr id="10324" name="Slide number"/>
          <p:cNvSpPr>
            <a:spLocks noGrp="1"/>
          </p:cNvSpPr>
          <p:nvPr>
            <p:ph type="sldNum" sz="quarter" idx="10"/>
          </p:nvPr>
        </p:nvSpPr>
        <p:spPr/>
        <p:txBody>
          <a:bodyPr/>
          <a:lstStyle/>
          <a:p>
            <a:fld id="{C18812F0-6685-476B-B832-AFB48F091983}" type="slidenum">
              <a:t>89</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6" name="Slide preview"/>
          <p:cNvSpPr>
            <a:spLocks noGrp="1" noRot="1" noChangeAspect="1"/>
          </p:cNvSpPr>
          <p:nvPr>
            <p:ph type="sldImg"/>
          </p:nvPr>
        </p:nvSpPr>
        <p:spPr/>
      </p:sp>
      <p:sp>
        <p:nvSpPr>
          <p:cNvPr id="1032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use vSphere Fault Tolerance for most mission-critical VMs. vSphere Fault Tolerance is built on the ESXi host platform.</a:t>
            </a:r>
          </a:p>
          <a:p>
            <a:pPr marL="0" indent="0">
              <a:buNone/>
            </a:pPr>
            <a:r>
              <a:rPr lang="en-GB" sz="1000" dirty="0">
                <a:solidFill>
                  <a:schemeClr val="tx2"/>
                </a:solidFill>
                <a:latin typeface="Metropolis" panose="00000500000000000000" pitchFamily="2" charset="0"/>
                <a:cs typeface="Times New Roman" panose="02020603050405020304" pitchFamily="18" charset="0"/>
              </a:rPr>
              <a:t>The protected VM is called the primary VM. The duplicate VM is called the secondary VM. The secondary VM is created and runs on a different host to the primary VM. The secondary VM’s execution is identical to that of the primary VM. The secondary VM can take over at any point without interruption and provide fault-tolerant protection.</a:t>
            </a:r>
          </a:p>
          <a:p>
            <a:pPr marL="0" indent="0">
              <a:buNone/>
            </a:pPr>
            <a:r>
              <a:rPr lang="en-GB" sz="1000" dirty="0">
                <a:solidFill>
                  <a:schemeClr val="tx2"/>
                </a:solidFill>
                <a:latin typeface="Metropolis" panose="00000500000000000000" pitchFamily="2" charset="0"/>
                <a:cs typeface="Times New Roman" panose="02020603050405020304" pitchFamily="18" charset="0"/>
              </a:rPr>
              <a:t>The primary VM and the secondary VM continuously monitor the status of each other to ensure that fault tolerance is maintained. A transparent failover occurs if the host running the primary VM fails, in which case the secondary VM is immediately activated to replace the primary VM. A new secondary VM is created and started, and fault tolerance redundancy is reestablished automatically. If the host running the secondary VM fails, the secondary VM is immediately replaced. In either case, users experience no interruption in service and no loss of data.</a:t>
            </a:r>
          </a:p>
        </p:txBody>
      </p:sp>
      <p:sp>
        <p:nvSpPr>
          <p:cNvPr id="10328" name="Slide number"/>
          <p:cNvSpPr>
            <a:spLocks noGrp="1"/>
          </p:cNvSpPr>
          <p:nvPr>
            <p:ph type="sldNum" sz="quarter" idx="10"/>
          </p:nvPr>
        </p:nvSpPr>
        <p:spPr/>
        <p:txBody>
          <a:bodyPr/>
          <a:lstStyle/>
          <a:p>
            <a:fld id="{C18812F0-6685-476B-B832-AFB48F091983}" type="slidenum">
              <a:t>90</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1" name="Slide preview"/>
          <p:cNvSpPr>
            <a:spLocks noGrp="1" noRot="1" noChangeAspect="1"/>
          </p:cNvSpPr>
          <p:nvPr>
            <p:ph type="sldImg"/>
          </p:nvPr>
        </p:nvSpPr>
        <p:spPr/>
      </p:sp>
      <p:sp>
        <p:nvSpPr>
          <p:cNvPr id="1033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https://vmware.bravais.com/s/CAQIyfAA4o5uRM54k6oU</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333" name="Slide number"/>
          <p:cNvSpPr>
            <a:spLocks noGrp="1"/>
          </p:cNvSpPr>
          <p:nvPr>
            <p:ph type="sldNum" sz="quarter" idx="10"/>
          </p:nvPr>
        </p:nvSpPr>
        <p:spPr/>
        <p:txBody>
          <a:bodyPr/>
          <a:lstStyle/>
          <a:p>
            <a:fld id="{C18812F0-6685-476B-B832-AFB48F091983}" type="slidenum">
              <a:t>91</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6" name="Slide preview"/>
          <p:cNvSpPr>
            <a:spLocks noGrp="1" noRot="1" noChangeAspect="1"/>
          </p:cNvSpPr>
          <p:nvPr>
            <p:ph type="sldImg"/>
          </p:nvPr>
        </p:nvSpPr>
        <p:spPr/>
      </p:sp>
      <p:sp>
        <p:nvSpPr>
          <p:cNvPr id="1033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play the animation, go to </a:t>
            </a:r>
            <a:r>
              <a:rPr sz="1000">
                <a:hlinkClick r:id="rId3"/>
              </a:rPr>
              <a:t>https://vmware.bravais.com/s/uZwjd73t46eXD69ZqXdW</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A fault-tolerant VM and its secondary copy are not allowed to run on the same host. The restriction ensures that a host failure cannot result in the loss of both the VMs. In addition, vSphere vMotion cannot be used to migrate the VMs to the same host.</a:t>
            </a:r>
          </a:p>
        </p:txBody>
      </p:sp>
      <p:sp>
        <p:nvSpPr>
          <p:cNvPr id="10338" name="Slide number"/>
          <p:cNvSpPr>
            <a:spLocks noGrp="1"/>
          </p:cNvSpPr>
          <p:nvPr>
            <p:ph type="sldNum" sz="quarter" idx="10"/>
          </p:nvPr>
        </p:nvSpPr>
        <p:spPr/>
        <p:txBody>
          <a:bodyPr/>
          <a:lstStyle/>
          <a:p>
            <a:fld id="{C18812F0-6685-476B-B832-AFB48F091983}" type="slidenum">
              <a:t>92</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9" name="Slide preview"/>
          <p:cNvSpPr>
            <a:spLocks noGrp="1" noRot="1" noChangeAspect="1"/>
          </p:cNvSpPr>
          <p:nvPr>
            <p:ph type="sldImg"/>
          </p:nvPr>
        </p:nvSpPr>
        <p:spPr/>
      </p:sp>
      <p:sp>
        <p:nvSpPr>
          <p:cNvPr id="1034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details on vSphere Fault Tolerance, see </a:t>
            </a:r>
            <a:r>
              <a:rPr lang="en-US" sz="1000" i="1" dirty="0">
                <a:solidFill>
                  <a:srgbClr val="000000"/>
                </a:solidFill>
                <a:latin typeface="Metropolis" panose="00000500000000000000" pitchFamily="2" charset="0"/>
                <a:cs typeface="Courier New" pitchFamily="49" charset="0"/>
              </a:rPr>
              <a:t>vSphere Availability</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341" name="Slide number"/>
          <p:cNvSpPr>
            <a:spLocks noGrp="1"/>
          </p:cNvSpPr>
          <p:nvPr>
            <p:ph type="sldNum" sz="quarter" idx="10"/>
          </p:nvPr>
        </p:nvSpPr>
        <p:spPr/>
        <p:txBody>
          <a:bodyPr/>
          <a:lstStyle/>
          <a:p>
            <a:fld id="{C18812F0-6685-476B-B832-AFB48F091983}" type="slidenum">
              <a:t>93</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 name="Slide preview"/>
          <p:cNvSpPr>
            <a:spLocks noGrp="1" noRot="1" noChangeAspect="1"/>
          </p:cNvSpPr>
          <p:nvPr>
            <p:ph type="sldImg"/>
          </p:nvPr>
        </p:nvSpPr>
        <p:spPr/>
      </p:sp>
      <p:sp>
        <p:nvSpPr>
          <p:cNvPr id="1034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After you perform the required steps for configuring vSphere Fault Tolerance for your cluster, you can use the feature by turning it on for individual VMs.</a:t>
            </a:r>
          </a:p>
          <a:p>
            <a:pPr marL="0" indent="0">
              <a:buNone/>
            </a:pPr>
            <a:r>
              <a:rPr lang="en-GB" sz="1000" dirty="0">
                <a:solidFill>
                  <a:schemeClr val="tx2"/>
                </a:solidFill>
                <a:latin typeface="Metropolis" panose="00000500000000000000" pitchFamily="2" charset="0"/>
                <a:cs typeface="Times New Roman" panose="02020603050405020304" pitchFamily="18" charset="0"/>
              </a:rPr>
              <a:t>Before vSphere Fault Tolerance can be turned on, validation checks are performed on a VM. When vSphere Fault Tolerance is turned on, vCenter resets the VM’s memory limit to the default (unlimited memory) and sets the memory reservation to the memory size of the VM. When vSphere Fault Tolerance is turned on, you cannot change the memory reservation, size, limit, number of virtual CPUs, or shares. You also cannot add or remove disks for the VM. When vSphere Fault Tolerance is turned off, any parameters that were changed are not reverted to their original values.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In addition to turning on vSphere Fault Tolerance for a VM, additional options are available:</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Turn Off Fault Tolerance</a:t>
            </a:r>
            <a:r>
              <a:rPr/>
              <a:t>: Deletes the secondary virtual machine, its configuration, and all history.</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Suspend Fault Tolerance</a:t>
            </a:r>
            <a:r>
              <a:rPr/>
              <a:t>: Suspends the vSphere Fault Tolerance protection, but preserves the secondary VM, its configuration, and all history. Use this option if at a future time, you want to resume vSphere Fault Tolerance protection on the VM.</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Migrate Secondary</a:t>
            </a:r>
            <a:r>
              <a:rPr/>
              <a:t>: Migrates the secondary VM to the specified host.</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Test Failover</a:t>
            </a:r>
            <a:r>
              <a:rPr/>
              <a:t>: Induces a failover situation for the selected primary VM to test your vSphere Fault Tolerance protection. The option is unavailable if the virtual machine is powered off.</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Test Restart Secondary</a:t>
            </a:r>
            <a:r>
              <a:rPr/>
              <a:t>: Induces the failure of a secondary VM to test the vSphere Fault Tolerance protection provided for the selected primary VM. The option is unavailable if the virtual machine is powered off.</a:t>
            </a:r>
          </a:p>
        </p:txBody>
      </p:sp>
      <p:sp>
        <p:nvSpPr>
          <p:cNvPr id="10345" name="Slide number"/>
          <p:cNvSpPr>
            <a:spLocks noGrp="1"/>
          </p:cNvSpPr>
          <p:nvPr>
            <p:ph type="sldNum" sz="quarter" idx="10"/>
          </p:nvPr>
        </p:nvSpPr>
        <p:spPr/>
        <p:txBody>
          <a:bodyPr/>
          <a:lstStyle/>
          <a:p>
            <a:fld id="{C18812F0-6685-476B-B832-AFB48F091983}" type="slidenum">
              <a:t>94</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6" name="Slide preview"/>
          <p:cNvSpPr>
            <a:spLocks noGrp="1" noRot="1" noChangeAspect="1"/>
          </p:cNvSpPr>
          <p:nvPr>
            <p:ph type="sldImg"/>
          </p:nvPr>
        </p:nvSpPr>
        <p:spPr/>
      </p:sp>
      <p:sp>
        <p:nvSpPr>
          <p:cNvPr id="10347" name="Notes"/>
          <p:cNvSpPr>
            <a:spLocks noGrp="1"/>
          </p:cNvSpPr>
          <p:nvPr>
            <p:ph type="body" idx="1"/>
          </p:nvPr>
        </p:nvSpPr>
        <p:spPr/>
        <p:txBody>
          <a:bodyPr wrap="square" rtlCol="0"/>
          <a:lstStyle/>
          <a:p>
            <a:pPr marL="0" indent="0">
              <a:buNone/>
            </a:pPr>
            <a:endParaRPr/>
          </a:p>
        </p:txBody>
      </p:sp>
      <p:sp>
        <p:nvSpPr>
          <p:cNvPr id="10348" name="Slide number"/>
          <p:cNvSpPr>
            <a:spLocks noGrp="1"/>
          </p:cNvSpPr>
          <p:nvPr>
            <p:ph type="sldNum" sz="quarter" idx="10"/>
          </p:nvPr>
        </p:nvSpPr>
        <p:spPr/>
        <p:txBody>
          <a:bodyPr/>
          <a:lstStyle/>
          <a:p>
            <a:fld id="{C18812F0-6685-476B-B832-AFB48F091983}" type="slidenum">
              <a:t>95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1" name="Slide preview"/>
          <p:cNvSpPr>
            <a:spLocks noGrp="1" noRot="1" noChangeAspect="1"/>
          </p:cNvSpPr>
          <p:nvPr>
            <p:ph type="sldImg"/>
          </p:nvPr>
        </p:nvSpPr>
        <p:spPr/>
      </p:sp>
      <p:sp>
        <p:nvSpPr>
          <p:cNvPr id="1003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If you click </a:t>
            </a:r>
            <a:r>
              <a:rPr lang="en-US" sz="1000" b="1" dirty="0">
                <a:solidFill>
                  <a:srgbClr val="000000"/>
                </a:solidFill>
                <a:latin typeface="Metropolis Semi Bold" panose="00000700000000000000" pitchFamily="2" charset="0"/>
                <a:cs typeface="Courier New" pitchFamily="49" charset="0"/>
              </a:rPr>
              <a:t>SKIP QUICKSTART</a:t>
            </a:r>
            <a:r>
              <a:rPr lang="en-GB" sz="1000" dirty="0">
                <a:solidFill>
                  <a:schemeClr val="tx2"/>
                </a:solidFill>
                <a:latin typeface="Metropolis" panose="00000500000000000000" pitchFamily="2" charset="0"/>
                <a:cs typeface="Times New Roman" panose="02020603050405020304" pitchFamily="18" charset="0"/>
              </a:rPr>
              <a:t>, you can manually configure your cluster by using the menus in the vSphere Client. By skipping the Cluster Quickstart workflow, you cannot restore it for the current cluster. Any hosts added to this cluster must be configured manually.</a:t>
            </a:r>
          </a:p>
        </p:txBody>
      </p:sp>
      <p:sp>
        <p:nvSpPr>
          <p:cNvPr id="10033"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9" name="Slide preview"/>
          <p:cNvSpPr>
            <a:spLocks noGrp="1" noRot="1" noChangeAspect="1"/>
          </p:cNvSpPr>
          <p:nvPr>
            <p:ph type="sldImg"/>
          </p:nvPr>
        </p:nvSpPr>
        <p:spPr/>
      </p:sp>
      <p:sp>
        <p:nvSpPr>
          <p:cNvPr id="10350" name="Notes"/>
          <p:cNvSpPr>
            <a:spLocks noGrp="1"/>
          </p:cNvSpPr>
          <p:nvPr>
            <p:ph type="body" idx="1"/>
          </p:nvPr>
        </p:nvSpPr>
        <p:spPr/>
        <p:txBody>
          <a:bodyPr wrap="square" rtlCol="0"/>
          <a:lstStyle/>
          <a:p>
            <a:pPr marL="0" indent="0">
              <a:buNone/>
            </a:pPr>
            <a:endParaRPr/>
          </a:p>
        </p:txBody>
      </p:sp>
      <p:sp>
        <p:nvSpPr>
          <p:cNvPr id="10351" name="Slide number"/>
          <p:cNvSpPr>
            <a:spLocks noGrp="1"/>
          </p:cNvSpPr>
          <p:nvPr>
            <p:ph type="sldNum" sz="quarter" idx="10"/>
          </p:nvPr>
        </p:nvSpPr>
        <p:spPr/>
        <p:txBody>
          <a:bodyPr/>
          <a:lstStyle/>
          <a:p>
            <a:fld id="{C18812F0-6685-476B-B832-AFB48F091983}" type="slidenum">
              <a:t>97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3DD2351-D1CA-47A3-8487-FA7F85ED06C0}"/>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153883E-5B63-41FF-9365-5A1D4F9742B6}"/>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DBEF94E-4B36-4EFA-B091-E33335E64804}"/>
                </a:ext>
                <a:ext uri="{C183D7F6-B498-43B3-948B-1728B52AA6E4}">
                  <adec:decorative xmlns:adec="http://schemas.microsoft.com/office/drawing/2017/decorative" xmlns:p14="http://schemas.microsoft.com/office/powerpoint/2010/main" xmlns:mc="http://schemas.openxmlformats.org/markup-compatibility/2006" xmlns:a14="http://schemas.microsoft.com/office/drawing/2010/main" xmlns:a16="http://schemas.microsoft.com/office/drawing/2014/main" xmlns=""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adec="http://schemas.microsoft.com/office/drawing/2017/decorative" xmlns=""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xmlns:a14="http://schemas.microsoft.com/office/drawing/2010/main" xmlns:adec="http://schemas.microsoft.com/office/drawing/2017/decorative" xmlns="" id="{CFEB676F-F7B5-4486-A265-8D3830C84F4C}"/>
                  </a:ext>
                </a:extLst>
              </p14:cNvPr>
              <p14:cNvContentPartPr/>
              <p14:nvPr userDrawn="1"/>
            </p14:nvContentPartPr>
            <p14:xfrm>
              <a:off x="9862161" y="4881179"/>
              <a:ext cx="240" cy="240"/>
            </p14:xfrm>
          </p:contentPart>
        </mc:Choice>
        <mc:Fallback xmlns:a14="http://schemas.microsoft.com/office/drawing/2010/main" xmlns:adec="http://schemas.microsoft.com/office/drawing/2017/decorative" xmlns:a16="http://schemas.microsoft.com/office/drawing/2014/main" xmlns="">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xmlns:p14="http://schemas.microsoft.com/office/powerpoint/2010/main" xmlns=""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xmlns:p14="http://schemas.microsoft.com/office/powerpoint/2010/main" xmlns=""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xmlns:p14="http://schemas.microsoft.com/office/powerpoint/2010/main" xmlns=""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xmlns:p14="http://schemas.microsoft.com/office/powerpoint/2010/main" xmlns=""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p14="http://schemas.microsoft.com/office/powerpoint/2010/main" xmlns=""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xmlns:p14="http://schemas.microsoft.com/office/powerpoint/2010/main" xmlns=""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p14="http://schemas.microsoft.com/office/powerpoint/2010/main" xmlns=""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xmlns:p14="http://schemas.microsoft.com/office/powerpoint/2010/main" xmlns=""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xmlns:p14="http://schemas.microsoft.com/office/powerpoint/2010/main" xmlns=""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p14="http://schemas.microsoft.com/office/powerpoint/2010/main" xmlns=""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xmlns:p14="http://schemas.microsoft.com/office/powerpoint/2010/main" xmlns=""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xmlns:p14="http://schemas.microsoft.com/office/powerpoint/2010/main" xmlns=""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xmlns:p14="http://schemas.microsoft.com/office/powerpoint/2010/main" xmlns=""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xmlns:p14="http://schemas.microsoft.com/office/powerpoint/2010/main" xmlns=""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p14="http://schemas.microsoft.com/office/powerpoint/2010/main" xmlns=""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xmlns:p14="http://schemas.microsoft.com/office/powerpoint/2010/main" xmlns=""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xmlns:p14="http://schemas.microsoft.com/office/powerpoint/2010/main" xmlns=""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p14="http://schemas.microsoft.com/office/powerpoint/2010/main" xmlns=""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xmlns:p14="http://schemas.microsoft.com/office/powerpoint/2010/main" xmlns=""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xmlns:p14="http://schemas.microsoft.com/office/powerpoint/2010/main" xmlns=""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xmlns:p14="http://schemas.microsoft.com/office/powerpoint/2010/main" xmlns=""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xmlns:p14="http://schemas.microsoft.com/office/powerpoint/2010/main" xmlns=""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B999E0C6-A3AD-45C1-8074-C40C2E8DABB5}"/>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2DF976D8-14AA-4404-9DEB-5D56025CBE9B}"/>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p14="http://schemas.microsoft.com/office/powerpoint/2010/main" xmlns:adec="http://schemas.microsoft.com/office/drawing/2017/decorative" xmlns:a14="http://schemas.microsoft.com/office/drawing/2010/main" xmlns="" id="{02B193DB-01D8-40AF-B55A-6248DB98127F}"/>
                </a:ext>
                <a:ext uri="{C183D7F6-B498-43B3-948B-1728B52AA6E4}">
                  <adec:decorative xmlns:adec="http://schemas.microsoft.com/office/drawing/2017/decorative" xmlns:p14="http://schemas.microsoft.com/office/powerpoint/2010/main" xmlns:a14="http://schemas.microsoft.com/office/drawing/2010/main" xmlns:a16="http://schemas.microsoft.com/office/drawing/2014/main"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xmlns:p14="http://schemas.microsoft.com/office/powerpoint/2010/main" xmlns=""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p14="http://schemas.microsoft.com/office/powerpoint/2010/main" xmlns=""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xmlns:p14="http://schemas.microsoft.com/office/powerpoint/2010/main" xmlns=""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xmlns:p14="http://schemas.microsoft.com/office/powerpoint/2010/main" xmlns=""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xmlns:p14="http://schemas.microsoft.com/office/powerpoint/2010/main" xmlns=""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xmlns:p14="http://schemas.microsoft.com/office/powerpoint/2010/main" xmlns=""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xmlns:p14="http://schemas.microsoft.com/office/powerpoint/2010/main" xmlns=""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xmlns:p14="http://schemas.microsoft.com/office/powerpoint/2010/main" xmlns=""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p14="http://schemas.microsoft.com/office/powerpoint/2010/main" xmlns=""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xmlns:p14="http://schemas.microsoft.com/office/powerpoint/2010/main" xmlns=""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4="http://schemas.microsoft.com/office/powerpoint/2010/main" xmlns=""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xmlns:p14="http://schemas.microsoft.com/office/powerpoint/2010/main" xmlns=""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xmlns:p14="http://schemas.microsoft.com/office/powerpoint/2010/main" xmlns=""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xmlns:p14="http://schemas.microsoft.com/office/powerpoint/2010/main" xmlns=""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xmlns:p14="http://schemas.microsoft.com/office/powerpoint/2010/main" xmlns=""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xmlns:p14="http://schemas.microsoft.com/office/powerpoint/2010/main" xmlns=""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xmlns:p14="http://schemas.microsoft.com/office/powerpoint/2010/main" xmlns=""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xmlns:p14="http://schemas.microsoft.com/office/powerpoint/2010/main" xmlns=""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xmlns:p14="http://schemas.microsoft.com/office/powerpoint/2010/main" xmlns=""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xmlns:p14="http://schemas.microsoft.com/office/powerpoint/2010/main" xmlns=""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xmlns:p14="http://schemas.microsoft.com/office/powerpoint/2010/main" xmlns=""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xmlns:p14="http://schemas.microsoft.com/office/powerpoint/2010/main" xmlns=""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xmlns:p14="http://schemas.microsoft.com/office/powerpoint/2010/main" xmlns=""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xmlns:p14="http://schemas.microsoft.com/office/powerpoint/2010/main" xmlns=""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xmlns:p14="http://schemas.microsoft.com/office/powerpoint/2010/main" xmlns=""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xmlns:p15="http://schemas.microsoft.com/office/powerpoint/2012/main" xmlns:p14="http://schemas.microsoft.com/office/powerpoint/2010/main" xmlns:adec="http://schemas.microsoft.com/office/drawing/2017/decorative" xmlns:a14="http://schemas.microsoft.com/office/drawing/2010/main" xmlns="" id="{C63D99CF-4352-408F-8FF3-57D51A0D131F}"/>
              </a:ext>
              <a:ext uri="{C183D7F6-B498-43B3-948B-1728B52AA6E4}">
                <adec:decorative xmlns:adec="http://schemas.microsoft.com/office/drawing/2017/decorative" xmlns:p15="http://schemas.microsoft.com/office/powerpoint/2012/main" xmlns:p14="http://schemas.microsoft.com/office/powerpoint/2010/main" xmlns:a14="http://schemas.microsoft.com/office/drawing/2010/main" xmlns:a16="http://schemas.microsoft.com/office/drawing/2014/main" xmlns=""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p14="http://schemas.microsoft.com/office/powerpoint/2010/main" xmlns:adec="http://schemas.microsoft.com/office/drawing/2017/decorative" xmlns:a14="http://schemas.microsoft.com/office/drawing/2010/main" xmlns:a16="http://schemas.microsoft.com/office/drawing/2014/main" xmlns="">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3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40.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1.xml"/><Relationship Id="rId6" Type="http://schemas.openxmlformats.org/officeDocument/2006/relationships/image" Target="../media/image27.jpg"/><Relationship Id="rId5" Type="http://schemas.openxmlformats.org/officeDocument/2006/relationships/notesSlide" Target="../notesSlides/notesSlide32.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2.xml"/><Relationship Id="rId6" Type="http://schemas.openxmlformats.org/officeDocument/2006/relationships/image" Target="../media/image28.jpg"/><Relationship Id="rId5" Type="http://schemas.openxmlformats.org/officeDocument/2006/relationships/notesSlide" Target="../notesSlides/notesSlide33.xml"/><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5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57.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xml"/><Relationship Id="rId1" Type="http://schemas.openxmlformats.org/officeDocument/2006/relationships/tags" Target="../tags/tag58.xml"/></Relationships>
</file>

<file path=ppt/slides/_rels/slide47.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59.xml"/><Relationship Id="rId6" Type="http://schemas.openxmlformats.org/officeDocument/2006/relationships/image" Target="../media/image33.jpg"/><Relationship Id="rId5" Type="http://schemas.openxmlformats.org/officeDocument/2006/relationships/notesSlide" Target="../notesSlides/notesSlide43.xml"/><Relationship Id="rId4"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0.xml"/><Relationship Id="rId6" Type="http://schemas.openxmlformats.org/officeDocument/2006/relationships/image" Target="../media/image34.jpg"/><Relationship Id="rId5" Type="http://schemas.openxmlformats.org/officeDocument/2006/relationships/notesSlide" Target="../notesSlides/notesSlide44.xml"/><Relationship Id="rId4"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1.xml"/><Relationship Id="rId6" Type="http://schemas.openxmlformats.org/officeDocument/2006/relationships/image" Target="../media/image35.jpg"/><Relationship Id="rId5" Type="http://schemas.openxmlformats.org/officeDocument/2006/relationships/notesSlide" Target="../notesSlides/notesSlide45.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xml"/><Relationship Id="rId1" Type="http://schemas.openxmlformats.org/officeDocument/2006/relationships/tags" Target="../tags/tag63.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0.xml"/><Relationship Id="rId1" Type="http://schemas.openxmlformats.org/officeDocument/2006/relationships/tags" Target="../tags/tag64.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65.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67.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68.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tags" Target="../tags/tag69.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70.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71.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7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xml"/><Relationship Id="rId1" Type="http://schemas.openxmlformats.org/officeDocument/2006/relationships/tags" Target="../tags/tag74.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configmax.vmware.com"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76.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79.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0.xml"/><Relationship Id="rId1" Type="http://schemas.openxmlformats.org/officeDocument/2006/relationships/tags" Target="../tags/tag80.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81.xml"/><Relationship Id="rId6" Type="http://schemas.openxmlformats.org/officeDocument/2006/relationships/image" Target="../media/image53.jpg"/><Relationship Id="rId5" Type="http://schemas.openxmlformats.org/officeDocument/2006/relationships/notesSlide" Target="../notesSlides/notesSlide71.xml"/><Relationship Id="rId4"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xml"/><Relationship Id="rId1" Type="http://schemas.openxmlformats.org/officeDocument/2006/relationships/tags" Target="../tags/tag82.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2.xml"/><Relationship Id="rId1" Type="http://schemas.openxmlformats.org/officeDocument/2006/relationships/tags" Target="../tags/tag83.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84.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85.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xml"/><Relationship Id="rId1" Type="http://schemas.openxmlformats.org/officeDocument/2006/relationships/tags" Target="../tags/tag87.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88.xm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tags" Target="../tags/tag89.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tags" Target="../tags/tag91.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9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0.xml"/><Relationship Id="rId1" Type="http://schemas.openxmlformats.org/officeDocument/2006/relationships/tags" Target="../tags/tag9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8.xml"/><Relationship Id="rId1" Type="http://schemas.openxmlformats.org/officeDocument/2006/relationships/tags" Target="../tags/tag94.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95.xml"/><Relationship Id="rId6" Type="http://schemas.openxmlformats.org/officeDocument/2006/relationships/image" Target="../media/image65.jpg"/><Relationship Id="rId5" Type="http://schemas.openxmlformats.org/officeDocument/2006/relationships/notesSlide" Target="../notesSlides/notesSlide85.xml"/><Relationship Id="rId4"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96.xml"/><Relationship Id="rId6" Type="http://schemas.openxmlformats.org/officeDocument/2006/relationships/image" Target="../media/image66.jpg"/><Relationship Id="rId5" Type="http://schemas.openxmlformats.org/officeDocument/2006/relationships/notesSlide" Target="../notesSlides/notesSlide86.xml"/><Relationship Id="rId4"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xml"/><Relationship Id="rId1" Type="http://schemas.openxmlformats.org/officeDocument/2006/relationships/tags" Target="../tags/tag97.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xmlns="" id="{C3DD2351-D1CA-47A3-8487-FA7F85ED06C0}"/>
              </a:ext>
              <a:ext uri="{C183D7F6-B498-43B3-948B-1728B52AA6E4}">
                <adec:decorative xmlns:adec="http://schemas.microsoft.com/office/drawing/2017/decorative" xmlns=""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xmlns=""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Deploying and Configuring vSphere Clusters</a:t>
            </a:r>
          </a:p>
        </p:txBody>
      </p:sp>
      <p:grpSp>
        <p:nvGrpSpPr>
          <p:cNvPr id="19" name="Group 18">
            <a:extLst>
              <a:ext uri="{FF2B5EF4-FFF2-40B4-BE49-F238E27FC236}">
                <a16:creationId xmlns:a16="http://schemas.microsoft.com/office/drawing/2014/main" xmlns=""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xmlns=""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xmlns=""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xmlns=""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xmlns=""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xmlns=""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xmlns=""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xmlns=""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Cluster Quickstart: Adding Hosts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second step in the Cluster Quickstart workflow is to add new or existing hosts to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1 - 10</a:t>
            </a:r>
            <a:endParaRPr lang="en-US" dirty="0"/>
          </a:p>
        </p:txBody>
      </p:sp>
      <p:pic>
        <p:nvPicPr>
          <p:cNvPr id="8" name="Content Placeholder 7|5692|187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60574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Cluster Quickstart: Configuring the Cluster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third step is to configure the host networking settings and customize cluster services.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1 - 11</a:t>
            </a:r>
            <a:endParaRPr lang="en-US" dirty="0"/>
          </a:p>
        </p:txBody>
      </p:sp>
      <p:pic>
        <p:nvPicPr>
          <p:cNvPr id="8" name="Content Placeholder 7|4400|1585">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953502"/>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a Cluster: Distributed Switches</a:t>
            </a:r>
          </a:p>
        </p:txBody>
      </p:sp>
      <p:pic>
        <p:nvPicPr>
          <p:cNvPr id="3" name="Content Placeholder 2|1808|1084"/>
          <p:cNvPicPr>
            <a:picLocks noGrp="1" noChangeAspect="1"/>
          </p:cNvPicPr>
          <p:nvPr>
            <p:ph sz="half" idx="1"/>
          </p:nvPr>
        </p:nvPicPr>
        <p:blipFill>
          <a:blip r:embed="rId4"/>
          <a:stretch>
            <a:fillRect/>
          </a:stretch>
        </p:blipFill>
        <p:spPr>
          <a:xfrm>
            <a:off x="4377837" y="914400"/>
            <a:ext cx="7204563" cy="431673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configure a cluster, you can:</a:t>
            </a:r>
          </a:p>
          <a:p>
            <a:pPr>
              <a:buFont typeface="Arial" pitchFamily="34" charset="0"/>
              <a:buChar char="•"/>
            </a:pPr>
            <a:r>
              <a:rPr/>
              <a:t>Select up to three distributed switches.</a:t>
            </a:r>
          </a:p>
          <a:p>
            <a:pPr>
              <a:buFont typeface="Arial" pitchFamily="34" charset="0"/>
              <a:buChar char="•"/>
            </a:pPr>
            <a:r>
              <a:rPr/>
              <a:t>Select a network for vSphere vMotion.</a:t>
            </a:r>
          </a:p>
          <a:p>
            <a:pPr>
              <a:buFont typeface="Arial" pitchFamily="34" charset="0"/>
              <a:buChar char="•"/>
            </a:pPr>
            <a:r>
              <a:rPr/>
              <a:t>Select at least one physical adapter.</a:t>
            </a:r>
          </a:p>
          <a:p>
            <a:pPr marL="0" indent="0">
              <a:buNone/>
            </a:pPr>
            <a:r>
              <a:rPr/>
              <a:t>You can also configure networking settings later.</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1 - 12</a:t>
            </a:r>
            <a:endParaRPr lang="en-US" dirty="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a Cluster: vSAN and vMotion Traffic</a:t>
            </a:r>
          </a:p>
        </p:txBody>
      </p:sp>
      <p:pic>
        <p:nvPicPr>
          <p:cNvPr id="3" name="Content Placeholder 2|1792|1086"/>
          <p:cNvPicPr>
            <a:picLocks noGrp="1" noChangeAspect="1"/>
          </p:cNvPicPr>
          <p:nvPr>
            <p:ph sz="half" idx="1"/>
          </p:nvPr>
        </p:nvPicPr>
        <p:blipFill>
          <a:blip r:embed="rId4"/>
          <a:stretch>
            <a:fillRect/>
          </a:stretch>
        </p:blipFill>
        <p:spPr>
          <a:xfrm>
            <a:off x="4377837" y="914400"/>
            <a:ext cx="7204563" cy="436476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If you selected vSphere DRS, you are prompted to enter the IP address information for the vSphere vMotion network.</a:t>
            </a:r>
          </a:p>
          <a:p>
            <a:pPr marL="0" indent="0">
              <a:buNone/>
            </a:pPr>
            <a:r>
              <a:rPr/>
              <a:t>If you selected vSAN, you are prompted to enter the IP information for the vSAN network.</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1 - 13</a:t>
            </a:r>
            <a:endParaRPr lang="en-US"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a Cluster: Advanced Options</a:t>
            </a:r>
          </a:p>
        </p:txBody>
      </p:sp>
      <p:pic>
        <p:nvPicPr>
          <p:cNvPr id="3" name="Content Placeholder 2|1796|1084"/>
          <p:cNvPicPr>
            <a:picLocks noGrp="1" noChangeAspect="1"/>
          </p:cNvPicPr>
          <p:nvPr>
            <p:ph sz="half" idx="1"/>
          </p:nvPr>
        </p:nvPicPr>
        <p:blipFill>
          <a:blip r:embed="rId4"/>
          <a:stretch>
            <a:fillRect/>
          </a:stretch>
        </p:blipFill>
        <p:spPr>
          <a:xfrm>
            <a:off x="4377837" y="914400"/>
            <a:ext cx="7204563" cy="434675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get different settings depending on the cluster services that are enabled:</a:t>
            </a:r>
          </a:p>
          <a:p>
            <a:pPr>
              <a:buFont typeface="Arial" pitchFamily="34" charset="0"/>
              <a:buChar char="•"/>
            </a:pPr>
            <a:r>
              <a:rPr/>
              <a:t>High Availability (optional)</a:t>
            </a:r>
          </a:p>
          <a:p>
            <a:pPr>
              <a:buFont typeface="Arial" pitchFamily="34" charset="0"/>
              <a:buChar char="•"/>
            </a:pPr>
            <a:r>
              <a:rPr/>
              <a:t>Distributed Resource Scheduler (optional)</a:t>
            </a:r>
          </a:p>
          <a:p>
            <a:pPr>
              <a:buFont typeface="Arial" pitchFamily="34" charset="0"/>
              <a:buChar char="•"/>
            </a:pPr>
            <a:r>
              <a:rPr/>
              <a:t>Host Options</a:t>
            </a:r>
          </a:p>
          <a:p>
            <a:pPr>
              <a:buFont typeface="Arial" pitchFamily="34" charset="0"/>
              <a:buChar char="•"/>
            </a:pPr>
            <a:r>
              <a:rPr/>
              <a:t>Enhanced vMotion Compatibility</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1 - 14</a:t>
            </a:r>
            <a:endParaRPr lang="en-US"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Cluster Summary Information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a:t>
            </a:r>
            <a:r>
              <a:rPr lang="en-US" b="1" dirty="0">
                <a:solidFill>
                  <a:srgbClr val="000000"/>
                </a:solidFill>
                <a:latin typeface="Metropolis Semi Bold" panose="00000700000000000000" pitchFamily="2" charset="0"/>
                <a:cs typeface="Courier New" pitchFamily="49" charset="0"/>
              </a:rPr>
              <a:t>Summary</a:t>
            </a:r>
            <a:r>
              <a:rPr/>
              <a:t> tab provides a quick view of information about a cluster's resources and its consumers.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1 - 15</a:t>
            </a:r>
            <a:endParaRPr lang="en-US" dirty="0"/>
          </a:p>
        </p:txBody>
      </p:sp>
      <p:pic>
        <p:nvPicPr>
          <p:cNvPr id="8" name="Content Placeholder 7|4409|201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837229" y="1582738"/>
            <a:ext cx="10517542" cy="4799012"/>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Monitoring Cluster Resources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view CPU and memory allocation details.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1 - 16</a:t>
            </a:r>
            <a:endParaRPr lang="en-US" dirty="0"/>
          </a:p>
        </p:txBody>
      </p:sp>
      <p:grpSp>
        <p:nvGrpSpPr>
          <p:cNvPr id="10052" name="CaptionGroup"/>
          <p:cNvGrpSpPr/>
          <p:nvPr/>
        </p:nvGrpSpPr>
        <p:grpSpPr>
          <a:xfrm>
            <a:off x="1723000" y="1582738"/>
            <a:ext cx="8745999" cy="5099012"/>
            <a:chOff x="1723000" y="1582738"/>
            <a:chExt cx="8745999" cy="5099012"/>
          </a:xfrm>
        </p:grpSpPr>
        <p:pic>
          <p:nvPicPr>
            <p:cNvPr id="8" name="Content Placeholder 7|4409|242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723000" y="1582738"/>
              <a:ext cx="8745999" cy="4799012"/>
            </a:xfrm>
            <a:prstGeom prst="rect">
              <a:avLst/>
            </a:prstGeom>
          </p:spPr>
        </p:pic>
        <p:sp>
          <p:nvSpPr>
            <p:cNvPr id="10051" name="Caption"/>
            <p:cNvSpPr txBox="1"/>
            <p:nvPr/>
          </p:nvSpPr>
          <p:spPr>
            <a:xfrm>
              <a:off x="1723000" y="6381750"/>
              <a:ext cx="8745999" cy="300000"/>
            </a:xfrm>
            <a:prstGeom prst="rect">
              <a:avLst/>
            </a:prstGeom>
            <a:noFill/>
          </p:spPr>
          <p:txBody>
            <a:bodyPr wrap="square" rtlCol="0"/>
            <a:lstStyle/>
            <a:p>
              <a:pPr marL="0" indent="0" algn="ctr">
                <a:buNone/>
              </a:pPr>
              <a:r>
                <a:rPr/>
                <a:t>Memory statistics for the cluster</a:t>
              </a: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vSphere Cluster Services VMs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1 - 17</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Up to three vSphere Cluster Service VMs are present in each vSphere cluster.</a:t>
            </a:r>
          </a:p>
          <a:p>
            <a:pPr marL="0" indent="0">
              <a:buNone/>
            </a:pPr>
            <a:r>
              <a:rPr/>
              <a:t>These VMs are required for maintaining the health and availability of cluster services such as vSphere DRS and vSphere HA.</a:t>
            </a:r>
          </a:p>
        </p:txBody>
      </p:sp>
      <p:pic>
        <p:nvPicPr>
          <p:cNvPr id="12" name="Content Placeholder 11|3167|1420">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088276" y="2788920"/>
            <a:ext cx="8015447" cy="3593592"/>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1 - 18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 vSphere cluster</a:t>
            </a:r>
          </a:p>
          <a:p>
            <a:pPr>
              <a:buFont typeface="Arial" pitchFamily="34" charset="0"/>
              <a:buChar char="•"/>
            </a:pPr>
            <a:r>
              <a:rPr/>
              <a:t>Recognize cluster options that you can configure with Cluster Quickstart</a:t>
            </a:r>
          </a:p>
          <a:p>
            <a:pPr>
              <a:buFont typeface="Arial" pitchFamily="34" charset="0"/>
              <a:buChar char="•"/>
            </a:pPr>
            <a:r>
              <a:rPr/>
              <a:t>View information about a vSphere cluster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vSphere Distributed Resource Scheduler</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60"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Most organizations rely on computer-based services such as email, databases, and web-based applications. The failure of these services can mean lost productivity and revenue.</a:t>
            </a:r>
          </a:p>
          <a:p>
            <a:pPr marL="0" indent="0">
              <a:buNone/>
            </a:pPr>
            <a:r>
              <a:rPr/>
              <a:t>By understanding and using vSphere HA, you can configure highly available, computer-based services, which are important for an organization to remain competitive in contemporary business environments. And by developing skills in using vSphere DRS, you can improve service levels by guaranteeing appropriate resources to virtual machines.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1 - 20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functions of a vSphere DRS cluster</a:t>
            </a:r>
          </a:p>
          <a:p>
            <a:pPr>
              <a:buFont typeface="Arial" pitchFamily="34" charset="0"/>
              <a:buChar char="•"/>
            </a:pPr>
            <a:r>
              <a:rPr/>
              <a:t>Explain how vSphere DRS determines VM placement on hosts in the cluster</a:t>
            </a:r>
          </a:p>
          <a:p>
            <a:pPr>
              <a:buFont typeface="Arial" pitchFamily="34" charset="0"/>
              <a:buChar char="•"/>
            </a:pPr>
            <a:r>
              <a:rPr/>
              <a:t>Recognize use cases for vSphere DRS settings</a:t>
            </a:r>
          </a:p>
          <a:p>
            <a:pPr>
              <a:buFont typeface="Arial" pitchFamily="34" charset="0"/>
              <a:buChar char="•"/>
            </a:pPr>
            <a:r>
              <a:rPr/>
              <a:t>Configure vSphere DRS in a cluster</a:t>
            </a:r>
          </a:p>
          <a:p>
            <a:pPr>
              <a:buFont typeface="Arial" pitchFamily="34" charset="0"/>
              <a:buChar char="•"/>
            </a:pPr>
            <a:r>
              <a:rPr/>
              <a:t>Monitor a vSphere DRS cluster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About vSphere Distributed Resource Scheduler</a:t>
            </a:r>
          </a:p>
        </p:txBody>
      </p:sp>
      <p:pic>
        <p:nvPicPr>
          <p:cNvPr id="3" name="Content Placeholder 2|1000|620"/>
          <p:cNvPicPr>
            <a:picLocks noGrp="1" noChangeAspect="1"/>
          </p:cNvPicPr>
          <p:nvPr>
            <p:ph sz="half" idx="1"/>
          </p:nvPr>
        </p:nvPicPr>
        <p:blipFill>
          <a:blip r:embed="rId4"/>
          <a:stretch>
            <a:fillRect/>
          </a:stretch>
        </p:blipFill>
        <p:spPr>
          <a:xfrm>
            <a:off x="4377837" y="914400"/>
            <a:ext cx="7204563" cy="4470599"/>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vSphere Distributed Resource Scheduler (DRS) helps to improve resource allocation across all hosts in a cluster.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DRS use cases:</a:t>
            </a:r>
          </a:p>
          <a:p>
            <a:pPr>
              <a:buFont typeface="Arial" pitchFamily="34" charset="0"/>
              <a:buChar char="•"/>
            </a:pPr>
            <a:r>
              <a:rPr/>
              <a:t>Initial placement when a VM is powered on</a:t>
            </a:r>
          </a:p>
          <a:p>
            <a:pPr>
              <a:buFont typeface="Arial" pitchFamily="34" charset="0"/>
              <a:buChar char="•"/>
            </a:pPr>
            <a:r>
              <a:rPr/>
              <a:t>Load balancing</a:t>
            </a:r>
          </a:p>
          <a:p>
            <a:pPr>
              <a:buFont typeface="Arial" pitchFamily="34" charset="0"/>
              <a:buChar char="•"/>
            </a:pPr>
            <a:r>
              <a:rPr/>
              <a:t>Migrating VMs when an ESXi host is placed in maintenance mode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1 - 21</a:t>
            </a:r>
            <a:endParaRPr lang="en-US"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DRS: VM Focused</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1 - 22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DRS is VM focused:</a:t>
            </a:r>
          </a:p>
          <a:p>
            <a:pPr>
              <a:buFont typeface="Arial" pitchFamily="34" charset="0"/>
              <a:buChar char="•"/>
            </a:pPr>
            <a:r>
              <a:rPr/>
              <a:t>While the VM is powered on, vSphere DRS operates on an individual VM basis by ensuring that each VM's resource requirements are met.</a:t>
            </a:r>
          </a:p>
          <a:p>
            <a:pPr>
              <a:buFont typeface="Arial" pitchFamily="34" charset="0"/>
              <a:buChar char="•"/>
            </a:pPr>
            <a:r>
              <a:rPr/>
              <a:t>vSphere DRS calculates a score for each VM and gives recommendations (or migrates VMs) for meeting VM's resource requirements.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the VM DRS Score</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1 - 23</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VM DRS score tracks how well a VM's resource requirements are met.</a:t>
            </a:r>
          </a:p>
          <a:p>
            <a:pPr>
              <a:buFont typeface="Arial" pitchFamily="34" charset="0"/>
              <a:buChar char="•"/>
            </a:pPr>
            <a:r>
              <a:rPr/>
              <a:t>Scores closer to 0% indicate severe resource contention.</a:t>
            </a:r>
          </a:p>
          <a:p>
            <a:pPr>
              <a:buFont typeface="Arial" pitchFamily="34" charset="0"/>
              <a:buChar char="•"/>
            </a:pPr>
            <a:r>
              <a:rPr/>
              <a:t>Scores closer to 100% indicate mild to no resource contention.</a:t>
            </a:r>
          </a:p>
        </p:txBody>
      </p:sp>
      <p:pic>
        <p:nvPicPr>
          <p:cNvPr id="12" name="Content Placeholder 11|4409|1947">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2024393" y="2788920"/>
            <a:ext cx="8143214" cy="3593592"/>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 DRS Score List</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cluster's </a:t>
            </a:r>
            <a:r>
              <a:rPr lang="en-US" b="1" dirty="0">
                <a:solidFill>
                  <a:srgbClr val="000000"/>
                </a:solidFill>
                <a:latin typeface="Metropolis Semi Bold" panose="00000700000000000000" pitchFamily="2" charset="0"/>
                <a:cs typeface="Courier New" pitchFamily="49" charset="0"/>
              </a:rPr>
              <a:t>Monitor</a:t>
            </a:r>
            <a:r>
              <a:rPr/>
              <a:t> tab lists the VM DRS Score and more detailed metrics for all the VMs in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1 - 24</a:t>
            </a:r>
            <a:endParaRPr lang="en-US" dirty="0"/>
          </a:p>
        </p:txBody>
      </p:sp>
      <p:pic>
        <p:nvPicPr>
          <p:cNvPr id="8" name="Content Placeholder 7|4409|1805">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493448"/>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DRS Cluster Requirements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1 - 25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ESXi hosts that are added to a vSphere DRS cluster must meet certain requirements to use cluster features successfully:</a:t>
            </a:r>
          </a:p>
          <a:p>
            <a:pPr>
              <a:buFont typeface="Arial" pitchFamily="34" charset="0"/>
              <a:buChar char="•"/>
            </a:pPr>
            <a:r>
              <a:rPr/>
              <a:t>To use vSphere DRS for load balancing, the hosts in your cluster must be part of a vSphere vMotion network:</a:t>
            </a:r>
          </a:p>
          <a:p>
            <a:pPr lvl="1">
              <a:buFont typeface="Calibri" pitchFamily="34" charset="0"/>
              <a:buChar char="–"/>
            </a:pPr>
            <a:r>
              <a:rPr/>
              <a:t>If the hosts are not part of a vSphere vMotion network, vSphere DRS can still make initial placement recommendations.</a:t>
            </a:r>
          </a:p>
          <a:p>
            <a:pPr lvl="1">
              <a:buFont typeface="Calibri" pitchFamily="34" charset="0"/>
              <a:buChar char="–"/>
            </a:pPr>
            <a:r>
              <a:rPr/>
              <a:t>vSphere DRS works best if the VMs meet vSphere vMotion requirements.</a:t>
            </a:r>
          </a:p>
          <a:p>
            <a:pPr>
              <a:buFont typeface="Arial" pitchFamily="34" charset="0"/>
              <a:buChar char="•"/>
            </a:pPr>
            <a:r>
              <a:rPr/>
              <a:t>Configure all managed hosts to use shared storage.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DRS Settings: Automation Level</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configure the automation level for the initial placement of VMs and for dynamic balancing while VMs are running.</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1 - 26</a:t>
            </a:r>
            <a:endParaRPr lang="en-US" dirty="0"/>
          </a:p>
        </p:txBody>
      </p:sp>
      <p:pic>
        <p:nvPicPr>
          <p:cNvPr id="8" name="Content Placeholder 7|1920|40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656708" y="1582738"/>
            <a:ext cx="6878583" cy="4799012"/>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DRS Settings: Migration Threshold</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migration threshold determines how aggressively vSphere DRS selects to migrate VMs.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1 - 27</a:t>
            </a:r>
            <a:endParaRPr lang="en-US" dirty="0"/>
          </a:p>
        </p:txBody>
      </p:sp>
      <p:pic>
        <p:nvPicPr>
          <p:cNvPr id="8" name="Content Placeholder 7|2970|248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3230918" y="1582738"/>
            <a:ext cx="5730163" cy="4799012"/>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vSphere DRS Settings: Predictive DRS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1 - 28</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Predictive DRS is used to predict future demand and determine when and where high resource utilization occurs.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make predictive decisions, the vSphere DRS data collector retrieves the following data:</a:t>
            </a:r>
          </a:p>
          <a:p>
            <a:pPr>
              <a:buFont typeface="Arial" pitchFamily="34" charset="0"/>
              <a:buChar char="•"/>
            </a:pPr>
            <a:r>
              <a:rPr/>
              <a:t>Resource usage statistics from ESXi hosts</a:t>
            </a:r>
          </a:p>
          <a:p>
            <a:pPr>
              <a:buFont typeface="Arial" pitchFamily="34" charset="0"/>
              <a:buChar char="•"/>
            </a:pPr>
            <a:r>
              <a:rPr/>
              <a:t>Predicted usage statistics from the VMware Aria Operations server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Goals of Predictive DRS:</a:t>
            </a:r>
          </a:p>
          <a:p>
            <a:pPr>
              <a:buFont typeface="Arial" pitchFamily="34" charset="0"/>
              <a:buChar char="•"/>
            </a:pPr>
            <a:r>
              <a:rPr/>
              <a:t>Move VMs before their DRS score drops.</a:t>
            </a:r>
          </a:p>
          <a:p>
            <a:pPr>
              <a:buFont typeface="Arial" pitchFamily="34" charset="0"/>
              <a:buChar char="•"/>
            </a:pPr>
            <a:r>
              <a:rPr/>
              <a:t>Perform migrations before host resources are in contention.</a:t>
            </a:r>
          </a:p>
        </p:txBody>
      </p:sp>
      <p:pic>
        <p:nvPicPr>
          <p:cNvPr id="13" name="Content Placeholder 12|2970|2484">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534503"/>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Viewing vSphere DRS Settings</a:t>
            </a:r>
          </a:p>
        </p:txBody>
      </p:sp>
      <p:pic>
        <p:nvPicPr>
          <p:cNvPr id="3" name="Content Placeholder 2|2731|2021"/>
          <p:cNvPicPr>
            <a:picLocks noGrp="1" noChangeAspect="1"/>
          </p:cNvPicPr>
          <p:nvPr>
            <p:ph sz="half" idx="1"/>
          </p:nvPr>
        </p:nvPicPr>
        <p:blipFill>
          <a:blip r:embed="rId4"/>
          <a:stretch>
            <a:fillRect/>
          </a:stretch>
        </p:blipFill>
        <p:spPr>
          <a:xfrm>
            <a:off x="4377837" y="914400"/>
            <a:ext cx="7204563" cy="5331376"/>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When you click </a:t>
            </a:r>
            <a:r>
              <a:rPr lang="en-US" b="1" dirty="0">
                <a:solidFill>
                  <a:srgbClr val="000000"/>
                </a:solidFill>
                <a:latin typeface="Metropolis Semi Bold" panose="00000700000000000000" pitchFamily="2" charset="0"/>
                <a:cs typeface="Courier New" pitchFamily="49" charset="0"/>
              </a:rPr>
              <a:t>VIEW DRS SETTINGS</a:t>
            </a:r>
            <a:r>
              <a:rPr/>
              <a:t>, the main vSphere DRS parameters and their current values are shown.</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DRS settings include:</a:t>
            </a:r>
          </a:p>
          <a:p>
            <a:pPr>
              <a:buFont typeface="Arial" pitchFamily="34" charset="0"/>
              <a:buChar char="•"/>
            </a:pPr>
            <a:r>
              <a:rPr/>
              <a:t>Automation level</a:t>
            </a:r>
          </a:p>
          <a:p>
            <a:pPr>
              <a:buFont typeface="Arial" pitchFamily="34" charset="0"/>
              <a:buChar char="•"/>
            </a:pPr>
            <a:r>
              <a:rPr/>
              <a:t>Migration threshold</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1 - 29</a:t>
            </a:r>
            <a:endParaRPr lang="en-US"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vSphere Clusters Overview</a:t>
            </a:r>
          </a:p>
          <a:p>
            <a:pPr>
              <a:buFont typeface="+mj-lt"/>
              <a:buAutoNum type="arabicPeriod" startAt="2"/>
            </a:pPr>
            <a:r>
              <a:rPr/>
              <a:t>vSphere Distributed Resource Scheduler</a:t>
            </a:r>
          </a:p>
          <a:p>
            <a:pPr>
              <a:buFont typeface="+mj-lt"/>
              <a:buAutoNum type="arabicPeriod" startAt="3"/>
            </a:pPr>
            <a:r>
              <a:rPr/>
              <a:t>Introduction to vSphere High Availability</a:t>
            </a:r>
          </a:p>
          <a:p>
            <a:pPr>
              <a:buFont typeface="+mj-lt"/>
              <a:buAutoNum type="arabicPeriod" startAt="4"/>
            </a:pPr>
            <a:r>
              <a:rPr/>
              <a:t>vSphere High Availability Architecture</a:t>
            </a:r>
          </a:p>
          <a:p>
            <a:pPr>
              <a:buFont typeface="+mj-lt"/>
              <a:buAutoNum type="arabicPeriod" startAt="5"/>
            </a:pPr>
            <a:r>
              <a:rPr/>
              <a:t>Configuring vSphere High Availability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DRS Settings: VM-Level Automation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customize the automation level for individual VMs in a cluster to override the automation level set on the entire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1 - 30</a:t>
            </a:r>
            <a:endParaRPr lang="en-US" dirty="0"/>
          </a:p>
        </p:txBody>
      </p:sp>
      <p:pic>
        <p:nvPicPr>
          <p:cNvPr id="8" name="Content Placeholder 7|4111|273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483193" y="1582738"/>
            <a:ext cx="7225614" cy="4799012"/>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DRS Settings: VM Swap File Location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ESXi hosts can be configured to place VM swap files on a local datastore.</a:t>
            </a:r>
          </a:p>
          <a:p>
            <a:pPr marL="0" indent="0">
              <a:buNone/>
            </a:pPr>
            <a:r>
              <a:rPr/>
              <a:t>If vSphere DRS is configured, you should place the VM swap files on a shared datastore.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1 - 31</a:t>
            </a:r>
            <a:endParaRPr lang="en-US" dirty="0"/>
          </a:p>
        </p:txBody>
      </p:sp>
      <p:pic>
        <p:nvPicPr>
          <p:cNvPr id="8" name="Content Placeholder 7|4413|231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510956" y="1582738"/>
            <a:ext cx="9170087" cy="4799012"/>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DRS Settings: VM Affinity</a:t>
            </a:r>
          </a:p>
        </p:txBody>
      </p:sp>
      <p:pic>
        <p:nvPicPr>
          <p:cNvPr id="3" name="Content Placeholder 2|3107|2846"/>
          <p:cNvPicPr>
            <a:picLocks noGrp="1" noChangeAspect="1"/>
          </p:cNvPicPr>
          <p:nvPr>
            <p:ph sz="half" idx="1"/>
          </p:nvPr>
        </p:nvPicPr>
        <p:blipFill>
          <a:blip r:embed="rId4"/>
          <a:stretch>
            <a:fillRect/>
          </a:stretch>
        </p:blipFill>
        <p:spPr>
          <a:xfrm>
            <a:off x="4997927" y="914400"/>
            <a:ext cx="5964382"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DRS virtual machine affinity rules specify that selected VMs be placed either on the same host or on separate hosts:</a:t>
            </a:r>
          </a:p>
          <a:p>
            <a:pPr>
              <a:buFont typeface="Arial" pitchFamily="34" charset="0"/>
              <a:buChar char="•"/>
            </a:pPr>
            <a:r>
              <a:rPr/>
              <a:t>Affinity rules: For VMs that communicate heavily with one another</a:t>
            </a:r>
          </a:p>
          <a:p>
            <a:pPr>
              <a:buFont typeface="Arial" pitchFamily="34" charset="0"/>
              <a:buChar char="•"/>
            </a:pPr>
            <a:r>
              <a:rPr/>
              <a:t>Anti-affinity rules: For VMs where load balancing or high availability is desired.</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1 - 32</a:t>
            </a:r>
            <a:endParaRPr lang="en-US" dirty="0"/>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vSphere DRS Settings: DRS Groups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1 - 33</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VM groups and host groups are used in defining VM-Host affinity rules.</a:t>
            </a:r>
          </a:p>
          <a:p>
            <a:pPr marL="0" indent="0">
              <a:buNone/>
            </a:pPr>
            <a:r>
              <a:rPr/>
              <a:t>The VM-Host affinity rule specifies whether a VM can or cannot be run on a host.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Types of groups:</a:t>
            </a:r>
          </a:p>
          <a:p>
            <a:pPr>
              <a:buFont typeface="Arial" pitchFamily="34" charset="0"/>
              <a:buChar char="•"/>
            </a:pPr>
            <a:r>
              <a:rPr/>
              <a:t>VM group: One or more VMs</a:t>
            </a:r>
          </a:p>
          <a:p>
            <a:pPr>
              <a:buFont typeface="Arial" pitchFamily="34" charset="0"/>
              <a:buChar char="•"/>
            </a:pPr>
            <a:r>
              <a:rPr/>
              <a:t>Host group: One or more ESXi hosts</a:t>
            </a:r>
          </a:p>
          <a:p>
            <a:pPr marL="0" indent="0">
              <a:buNone/>
            </a:pPr>
            <a:r>
              <a:rPr/>
              <a:t>A VM can belong to multiple VM groups.</a:t>
            </a:r>
          </a:p>
          <a:p>
            <a:pPr marL="0" indent="0">
              <a:buNone/>
            </a:pPr>
            <a:r>
              <a:rPr/>
              <a:t>A host can belong to multiple host groups.</a:t>
            </a:r>
          </a:p>
        </p:txBody>
      </p:sp>
      <p:pic>
        <p:nvPicPr>
          <p:cNvPr id="13" name="Content Placeholder 12|1284|628">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383607" y="914400"/>
            <a:ext cx="4977860" cy="5467350"/>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vSphere DRS Settings: VM-Host Affinity Rules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1 - 34</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VM-Host affinity rule:</a:t>
            </a:r>
          </a:p>
          <a:p>
            <a:pPr>
              <a:buFont typeface="Arial" pitchFamily="34" charset="0"/>
              <a:buChar char="•"/>
            </a:pPr>
            <a:r>
              <a:rPr/>
              <a:t>Defines an affinity (or anti-affinity) relationship between a VM group and a host group</a:t>
            </a:r>
          </a:p>
          <a:p>
            <a:pPr>
              <a:buFont typeface="Arial" pitchFamily="34" charset="0"/>
              <a:buChar char="•"/>
            </a:pPr>
            <a:r>
              <a:rPr/>
              <a:t>Is either a required rule or a preferential rule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Rule options:</a:t>
            </a:r>
          </a:p>
          <a:p>
            <a:pPr>
              <a:buFont typeface="Arial" pitchFamily="34" charset="0"/>
              <a:buChar char="•"/>
            </a:pPr>
            <a:r>
              <a:rPr/>
              <a:t>Must run on hosts in group</a:t>
            </a:r>
          </a:p>
          <a:p>
            <a:pPr>
              <a:buFont typeface="Arial" pitchFamily="34" charset="0"/>
              <a:buChar char="•"/>
            </a:pPr>
            <a:r>
              <a:rPr/>
              <a:t>Should run on hosts in group</a:t>
            </a:r>
          </a:p>
          <a:p>
            <a:pPr>
              <a:buFont typeface="Arial" pitchFamily="34" charset="0"/>
              <a:buChar char="•"/>
            </a:pPr>
            <a:r>
              <a:rPr/>
              <a:t>Must not run on hosts in group</a:t>
            </a:r>
          </a:p>
          <a:p>
            <a:pPr>
              <a:buFont typeface="Arial" pitchFamily="34" charset="0"/>
              <a:buChar char="•"/>
            </a:pPr>
            <a:r>
              <a:rPr/>
              <a:t>Should not run on hosts in group</a:t>
            </a:r>
          </a:p>
        </p:txBody>
      </p:sp>
      <p:pic>
        <p:nvPicPr>
          <p:cNvPr id="13" name="Content Placeholder 12|3089|2717">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764841"/>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VM-Host Affinity Preferential Rules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 preferential rule is softly enforced and can be violated if necessary.</a:t>
            </a:r>
            <a:r>
              <a:t/>
            </a:r>
            <a:br/>
            <a:r>
              <a:rPr/>
              <a:t>Example: Separate VMs on different blade systems for improved performance.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1 - 35</a:t>
            </a:r>
            <a:endParaRPr lang="en-US" dirty="0"/>
          </a:p>
        </p:txBody>
      </p:sp>
      <p:pic>
        <p:nvPicPr>
          <p:cNvPr id="10121" name="Video 10121|1000|500" title="Video 10121">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21"/>
                                        </p:tgtEl>
                                      </p:cBhvr>
                                    </p:cmd>
                                  </p:childTnLst>
                                </p:cTn>
                              </p:par>
                            </p:childTnLst>
                          </p:cTn>
                        </p:par>
                      </p:childTnLst>
                    </p:cTn>
                  </p:par>
                </p:childTnLst>
              </p:cTn>
              <p:nextCondLst>
                <p:cond evt="onClick" delay="0">
                  <p:tgtEl>
                    <p:spTgt spid="10121"/>
                  </p:tgtEl>
                </p:cond>
              </p:nextCondLst>
            </p:seq>
            <p:video>
              <p:cMediaNode vol="80000">
                <p:cTn id="7" fill="hold" display="0">
                  <p:stCondLst>
                    <p:cond delay="indefinite"/>
                  </p:stCondLst>
                </p:cTn>
                <p:tgtEl>
                  <p:spTgt spid="10121"/>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VM-Host Affinity Required Rules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 required rule is strictly enforced and can never be violated.</a:t>
            </a:r>
            <a:r>
              <a:t/>
            </a:r>
            <a:br/>
            <a:r>
              <a:rPr/>
              <a:t>Example: Enforce host-based ISV licensing.</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1 - 36</a:t>
            </a:r>
            <a:endParaRPr lang="en-US" dirty="0"/>
          </a:p>
        </p:txBody>
      </p:sp>
      <p:pic>
        <p:nvPicPr>
          <p:cNvPr id="10126" name="Video 10126|1000|500" title="Video 10126">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26"/>
                                        </p:tgtEl>
                                      </p:cBhvr>
                                    </p:cmd>
                                  </p:childTnLst>
                                </p:cTn>
                              </p:par>
                            </p:childTnLst>
                          </p:cTn>
                        </p:par>
                      </p:childTnLst>
                    </p:cTn>
                  </p:par>
                </p:childTnLst>
              </p:cTn>
              <p:nextCondLst>
                <p:cond evt="onClick" delay="0">
                  <p:tgtEl>
                    <p:spTgt spid="10126"/>
                  </p:tgtEl>
                </p:cond>
              </p:nextCondLst>
            </p:seq>
            <p:video>
              <p:cMediaNode vol="80000">
                <p:cTn id="7" fill="hold" display="0">
                  <p:stCondLst>
                    <p:cond delay="indefinite"/>
                  </p:stCondLst>
                </p:cTn>
                <p:tgtEl>
                  <p:spTgt spid="1012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vSphere DRS Cluster Resource Utilization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From the cluster's </a:t>
            </a:r>
            <a:r>
              <a:rPr lang="en-US" b="1" dirty="0">
                <a:solidFill>
                  <a:srgbClr val="000000"/>
                </a:solidFill>
                <a:latin typeface="Metropolis Semi Bold" panose="00000700000000000000" pitchFamily="2" charset="0"/>
                <a:cs typeface="Courier New" pitchFamily="49" charset="0"/>
              </a:rPr>
              <a:t>Monitor</a:t>
            </a:r>
            <a:r>
              <a:rPr/>
              <a:t> tab, you can view CPU, memory, and network utilization per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1 - 37</a:t>
            </a:r>
            <a:endParaRPr lang="en-US" dirty="0"/>
          </a:p>
        </p:txBody>
      </p:sp>
      <p:pic>
        <p:nvPicPr>
          <p:cNvPr id="8" name="Content Placeholder 7|1230|54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50627" y="1582738"/>
            <a:ext cx="10890746" cy="4799012"/>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vSphere DRS Recommendations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Select </a:t>
            </a:r>
            <a:r>
              <a:rPr lang="en-US" b="1" dirty="0">
                <a:solidFill>
                  <a:srgbClr val="000000"/>
                </a:solidFill>
                <a:latin typeface="Metropolis Semi Bold" panose="00000700000000000000" pitchFamily="2" charset="0"/>
                <a:cs typeface="Courier New" pitchFamily="49" charset="0"/>
              </a:rPr>
              <a:t>Recommendations</a:t>
            </a:r>
            <a:r>
              <a:rPr/>
              <a:t> to display information about the vSphere DRS recommendations made for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1 - 38</a:t>
            </a:r>
            <a:endParaRPr lang="en-US" dirty="0"/>
          </a:p>
        </p:txBody>
      </p:sp>
      <p:pic>
        <p:nvPicPr>
          <p:cNvPr id="8" name="Content Placeholder 7|1516|672">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82829" y="1582738"/>
            <a:ext cx="10826342" cy="4799012"/>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Maintenance Mode and Standby Mode</a:t>
            </a:r>
          </a:p>
        </p:txBody>
      </p:sp>
      <p:sp>
        <p:nvSpPr>
          <p:cNvPr id="5" name="Footer Placeholder 4">
            <a:extLst>
              <a:ext uri="{FF2B5EF4-FFF2-40B4-BE49-F238E27FC236}">
                <a16:creationId xmlns:a16="http://schemas.microsoft.com/office/drawing/2014/main" xmlns="" id="{F58FAB0E-4E3B-4A40-BCA8-03219A34BD9D}"/>
              </a:ext>
            </a:extLst>
          </p:cNvPr>
          <p:cNvSpPr>
            <a:spLocks noGrp="1"/>
          </p:cNvSpPr>
          <p:nvPr>
            <p:ph type="ftr" sz="quarter" idx="10"/>
          </p:nvPr>
        </p:nvSpPr>
        <p:spPr/>
        <p:txBody>
          <a:bodyPr/>
          <a:lstStyle/>
          <a:p>
            <a:pPr>
              <a:lnSpc>
                <a:spcPct val="90000"/>
              </a:lnSpc>
            </a:pPr>
            <a:r>
              <a:rPr lang="en-US"/>
              <a:t>M09_Deploying and Configuring vSphere Clusters      |     1 - 39</a:t>
            </a:r>
            <a:endParaRPr lang="en-US" dirty="0"/>
          </a:p>
        </p:txBody>
      </p:sp>
      <p:sp>
        <p:nvSpPr>
          <p:cNvPr id="12" name="Content Placeholder 11">
            <a:extLst>
              <a:ext uri="{FF2B5EF4-FFF2-40B4-BE49-F238E27FC236}">
                <a16:creationId xmlns:a16="http://schemas.microsoft.com/office/drawing/2014/main" xmlns="" id="{A4A39F82-4F84-4F7C-A7E0-574DD4A2D2EF}"/>
              </a:ext>
            </a:extLst>
          </p:cNvPr>
          <p:cNvSpPr>
            <a:spLocks noGrp="1"/>
          </p:cNvSpPr>
          <p:nvPr>
            <p:ph sz="quarter" idx="11"/>
          </p:nvPr>
        </p:nvSpPr>
        <p:spPr>
          <a:xfrm>
            <a:off x="609600" y="914400"/>
            <a:ext cx="7264400"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Maintenance mode:</a:t>
            </a:r>
          </a:p>
          <a:p>
            <a:pPr>
              <a:buFont typeface="Arial" pitchFamily="34" charset="0"/>
              <a:buChar char="•"/>
            </a:pPr>
            <a:r>
              <a:rPr/>
              <a:t>Should be used to service a host in a cluster</a:t>
            </a:r>
          </a:p>
          <a:p>
            <a:pPr>
              <a:buFont typeface="Arial" pitchFamily="34" charset="0"/>
              <a:buChar char="•"/>
            </a:pPr>
            <a:r>
              <a:rPr/>
              <a:t>Makes the host's resources unavailable for use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Standby mode:</a:t>
            </a:r>
          </a:p>
          <a:p>
            <a:pPr>
              <a:buFont typeface="Arial" pitchFamily="34" charset="0"/>
              <a:buChar char="•"/>
            </a:pPr>
            <a:r>
              <a:rPr/>
              <a:t>Is used by vSphere DPM to optimize power usage. When a host is placed in standby mode, it is powered off.</a:t>
            </a:r>
          </a:p>
        </p:txBody>
      </p:sp>
      <p:pic>
        <p:nvPicPr>
          <p:cNvPr id="14" name="Content Placeholder 13|2025|1416">
            <a:extLst>
              <a:ext uri="{FF2B5EF4-FFF2-40B4-BE49-F238E27FC236}">
                <a16:creationId xmlns:a16="http://schemas.microsoft.com/office/drawing/2014/main" xmlns="" id="{A5807AFE-9169-4709-B0F3-68880FE5EBF5}"/>
              </a:ext>
            </a:extLst>
          </p:cNvPr>
          <p:cNvPicPr>
            <a:picLocks noGrp="1" noChangeAspect="1"/>
          </p:cNvPicPr>
          <p:nvPr>
            <p:ph sz="quarter" idx="12"/>
          </p:nvPr>
        </p:nvPicPr>
        <p:blipFill>
          <a:blip r:embed="rId4"/>
          <a:stretch>
            <a:fillRect/>
          </a:stretch>
        </p:blipFill>
        <p:spPr>
          <a:xfrm>
            <a:off x="8011855" y="914400"/>
            <a:ext cx="3570545" cy="2496406"/>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vSphere Clusters Overview</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Removing a Host from the vSphere DRS Cluster</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1 - 40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remove a host from a cluster:</a:t>
            </a:r>
          </a:p>
          <a:p>
            <a:pPr>
              <a:buFont typeface="+mj-lt"/>
              <a:buAutoNum type="arabicPeriod"/>
            </a:pPr>
            <a:r>
              <a:rPr/>
              <a:t>Place the host in maintenance mode.</a:t>
            </a:r>
          </a:p>
          <a:p>
            <a:pPr marL="0" indent="0">
              <a:lnSpc>
                <a:spcPts val="0"/>
              </a:lnSpc>
              <a:spcBef>
                <a:spcPts val="0"/>
              </a:spcBef>
              <a:spcAft>
                <a:spcPts val="0"/>
              </a:spcAft>
              <a:buNone/>
            </a:pPr>
            <a:r>
              <a:rPr sz="100"/>
              <a:t> </a:t>
            </a:r>
          </a:p>
          <a:p>
            <a:pPr lvl="1">
              <a:buFont typeface="Calibri" pitchFamily="34" charset="0"/>
              <a:buChar char="–"/>
            </a:pPr>
            <a:r>
              <a:rPr/>
              <a:t>All running VMs on the host must be migrated to another host, shut down or suspended.</a:t>
            </a:r>
          </a:p>
          <a:p>
            <a:pPr lvl="1">
              <a:buFont typeface="Calibri" pitchFamily="34" charset="0"/>
              <a:buChar char="–"/>
            </a:pPr>
            <a:r>
              <a:rPr/>
              <a:t>If DRS is in fully automated mode, powered-on VMs are automatically migrated from a host that is placed in maintenance mode.</a:t>
            </a:r>
          </a:p>
          <a:p>
            <a:pPr>
              <a:buFont typeface="+mj-lt"/>
              <a:buAutoNum type="arabicPeriod" startAt="2"/>
            </a:pPr>
            <a:r>
              <a:rPr/>
              <a:t>Drag the host to a different inventory location, for example, the data center or another cluster.</a:t>
            </a:r>
          </a:p>
          <a:p>
            <a:pPr marL="0" indent="0">
              <a:buNone/>
            </a:pPr>
            <a:r>
              <a:rPr/>
              <a:t>The resources available for the cluster decrease.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1: Implementing vSphere DRS Clusters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1 - 41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Create a vSphere DRS cluster, use Cluster Quickstart to perform the basic configuration, and verify proper vSphere DRS functionality:</a:t>
            </a:r>
          </a:p>
          <a:p>
            <a:pPr>
              <a:buFont typeface="+mj-lt"/>
              <a:buAutoNum type="arabicPeriod"/>
            </a:pPr>
            <a:r>
              <a:rPr/>
              <a:t>Create a Cluster That Is Configured for vSphere DRS</a:t>
            </a:r>
          </a:p>
          <a:p>
            <a:pPr>
              <a:buFont typeface="+mj-lt"/>
              <a:buAutoNum type="arabicPeriod" startAt="2"/>
            </a:pPr>
            <a:r>
              <a:rPr/>
              <a:t>Verify vSphere vMotion Configuration on the ESXi Hosts</a:t>
            </a:r>
          </a:p>
          <a:p>
            <a:pPr>
              <a:buFont typeface="+mj-lt"/>
              <a:buAutoNum type="arabicPeriod" startAt="3"/>
            </a:pPr>
            <a:r>
              <a:rPr/>
              <a:t>Add ESXi Hosts to the Cluster</a:t>
            </a:r>
          </a:p>
          <a:p>
            <a:pPr>
              <a:buFont typeface="+mj-lt"/>
              <a:buAutoNum type="arabicPeriod" startAt="4"/>
            </a:pPr>
            <a:r>
              <a:rPr/>
              <a:t>Modify vSphere DRS Settings</a:t>
            </a:r>
          </a:p>
          <a:p>
            <a:pPr>
              <a:buFont typeface="+mj-lt"/>
              <a:buAutoNum type="arabicPeriod" startAt="5"/>
            </a:pPr>
            <a:r>
              <a:rPr/>
              <a:t>Power On VMs and Review vSphere DRS Recommendations</a:t>
            </a:r>
          </a:p>
          <a:p>
            <a:pPr>
              <a:buFont typeface="+mj-lt"/>
              <a:buAutoNum type="arabicPeriod" startAt="6"/>
            </a:pPr>
            <a:r>
              <a:rPr/>
              <a:t>Review vSphere DRS Recommendations When the Cluster Is Imbalanced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1 - 42</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the functions of a vSphere DRS cluster</a:t>
            </a:r>
          </a:p>
          <a:p>
            <a:pPr>
              <a:buFont typeface="Arial" pitchFamily="34" charset="0"/>
              <a:buChar char="•"/>
            </a:pPr>
            <a:r>
              <a:rPr/>
              <a:t>Explain how vSphere DRS determines VM placement on hosts in the cluster</a:t>
            </a:r>
          </a:p>
          <a:p>
            <a:pPr>
              <a:buFont typeface="Arial" pitchFamily="34" charset="0"/>
              <a:buChar char="•"/>
            </a:pPr>
            <a:r>
              <a:rPr/>
              <a:t>Recognize use cases for vSphere DRS settings</a:t>
            </a:r>
          </a:p>
          <a:p>
            <a:pPr>
              <a:buFont typeface="Arial" pitchFamily="34" charset="0"/>
              <a:buChar char="•"/>
            </a:pPr>
            <a:r>
              <a:rPr/>
              <a:t>Configure vSphere DRS in a cluster</a:t>
            </a:r>
          </a:p>
          <a:p>
            <a:pPr>
              <a:buFont typeface="Arial" pitchFamily="34" charset="0"/>
              <a:buChar char="•"/>
            </a:pPr>
            <a:r>
              <a:rPr/>
              <a:t>Monitor a vSphere DRS cluster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Introduction to vSphere High Availability</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49"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1 - 44</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how vSphere HA responds to various types of failures</a:t>
            </a:r>
          </a:p>
          <a:p>
            <a:pPr>
              <a:buFont typeface="Arial" pitchFamily="34" charset="0"/>
              <a:buChar char="•"/>
            </a:pPr>
            <a:r>
              <a:rPr/>
              <a:t>Describe how vSphere HA responds to network isolation</a:t>
            </a:r>
          </a:p>
          <a:p>
            <a:pPr>
              <a:buFont typeface="Arial" pitchFamily="34" charset="0"/>
              <a:buChar char="•"/>
            </a:pPr>
            <a:r>
              <a:rPr/>
              <a:t>Identify options for configuring network redundancy in a vSphere HA cluster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Protection at Every Level</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With vSphere, you can reduce planned downtime, prevent unplanned downtime, and recover rapidly from outages.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1 - 45</a:t>
            </a:r>
            <a:endParaRPr lang="en-US" dirty="0"/>
          </a:p>
        </p:txBody>
      </p:sp>
      <p:pic>
        <p:nvPicPr>
          <p:cNvPr id="8" name="Content Placeholder 7|1000|56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840876" y="1582738"/>
            <a:ext cx="8510248" cy="4799012"/>
          </a:xfrm>
          <a:prstGeom prst="rect">
            <a:avLst/>
          </a:prstGeom>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HA</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1 - 46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vSphere High Availability (HA) provides rapid recovery from outages and cost-effective high availability for applications running in VMs. vSphere HA protects application availability in several ways.</a:t>
            </a:r>
          </a:p>
        </p:txBody>
      </p:sp>
      <p:graphicFrame>
        <p:nvGraphicFramePr>
          <p:cNvPr id="10160" name="Table 1"/>
          <p:cNvGraphicFramePr>
            <a:graphicFrameLocks noGrp="1"/>
          </p:cNvGraphicFramePr>
          <p:nvPr/>
        </p:nvGraphicFramePr>
        <p:xfrm>
          <a:off x="609600" y="2788920"/>
          <a:ext cx="10863072" cy="3576320"/>
        </p:xfrm>
        <a:graphic>
          <a:graphicData uri="http://schemas.openxmlformats.org/drawingml/2006/table">
            <a:tbl>
              <a:tblPr firstRow="1" bandRow="1">
                <a:tableStyleId>{6E25E649-3F16-4E02-A733-19D2CDBF48F0}</a:tableStyleId>
              </a:tblPr>
              <a:tblGrid>
                <a:gridCol w="3840480"/>
                <a:gridCol w="7022592"/>
              </a:tblGrid>
              <a:tr h="370840">
                <a:tc>
                  <a:txBody>
                    <a:bodyPr/>
                    <a:lstStyle/>
                    <a:p>
                      <a:pPr marL="0" indent="0" algn="l">
                        <a:buNone/>
                      </a:pPr>
                      <a:r>
                        <a:rPr/>
                        <a:t>Protects Against</a:t>
                      </a:r>
                    </a:p>
                  </a:txBody>
                  <a:tcPr/>
                </a:tc>
                <a:tc>
                  <a:txBody>
                    <a:bodyPr/>
                    <a:lstStyle/>
                    <a:p>
                      <a:pPr marL="0" indent="0" algn="l">
                        <a:buNone/>
                      </a:pPr>
                      <a:r>
                        <a:rPr/>
                        <a:t>How Does vSphere HA Provide Protection?</a:t>
                      </a:r>
                    </a:p>
                  </a:txBody>
                  <a:tcPr/>
                </a:tc>
              </a:tr>
              <a:tr h="370840">
                <a:tc>
                  <a:txBody>
                    <a:bodyPr/>
                    <a:lstStyle/>
                    <a:p>
                      <a:pPr marL="0" indent="0" algn="l">
                        <a:buNone/>
                      </a:pPr>
                      <a:r>
                        <a:rPr/>
                        <a:t>ESXi host failure</a:t>
                      </a:r>
                    </a:p>
                  </a:txBody>
                  <a:tcPr/>
                </a:tc>
                <a:tc>
                  <a:txBody>
                    <a:bodyPr/>
                    <a:lstStyle/>
                    <a:p>
                      <a:pPr marL="0" indent="0" algn="l">
                        <a:buNone/>
                      </a:pPr>
                      <a:r>
                        <a:rPr/>
                        <a:t>By restarting the VMs on other hosts within the cluster</a:t>
                      </a:r>
                    </a:p>
                  </a:txBody>
                  <a:tcPr/>
                </a:tc>
              </a:tr>
              <a:tr h="370840">
                <a:tc>
                  <a:txBody>
                    <a:bodyPr/>
                    <a:lstStyle/>
                    <a:p>
                      <a:pPr marL="0" indent="0" algn="l">
                        <a:buNone/>
                      </a:pPr>
                      <a:r>
                        <a:rPr/>
                        <a:t>VM failure</a:t>
                      </a:r>
                    </a:p>
                  </a:txBody>
                  <a:tcPr/>
                </a:tc>
                <a:tc>
                  <a:txBody>
                    <a:bodyPr/>
                    <a:lstStyle/>
                    <a:p>
                      <a:pPr marL="0" indent="0" algn="l">
                        <a:buNone/>
                      </a:pPr>
                      <a:r>
                        <a:rPr/>
                        <a:t>By restarting the VM when a VMware Tools heartbeat is not received within a set time</a:t>
                      </a:r>
                    </a:p>
                  </a:txBody>
                  <a:tcPr/>
                </a:tc>
              </a:tr>
              <a:tr h="370840">
                <a:tc>
                  <a:txBody>
                    <a:bodyPr/>
                    <a:lstStyle/>
                    <a:p>
                      <a:pPr marL="0" indent="0" algn="l">
                        <a:buNone/>
                      </a:pPr>
                      <a:r>
                        <a:rPr/>
                        <a:t>Application failure</a:t>
                      </a:r>
                    </a:p>
                  </a:txBody>
                  <a:tcPr/>
                </a:tc>
                <a:tc>
                  <a:txBody>
                    <a:bodyPr/>
                    <a:lstStyle/>
                    <a:p>
                      <a:pPr marL="0" indent="0" algn="l">
                        <a:buNone/>
                      </a:pPr>
                      <a:r>
                        <a:rPr/>
                        <a:t>By restarting the VM when an application heartbeat is not received within a set time</a:t>
                      </a:r>
                    </a:p>
                  </a:txBody>
                  <a:tcPr/>
                </a:tc>
              </a:tr>
              <a:tr h="370840">
                <a:tc>
                  <a:txBody>
                    <a:bodyPr/>
                    <a:lstStyle/>
                    <a:p>
                      <a:pPr marL="0" indent="0" algn="l">
                        <a:buNone/>
                      </a:pPr>
                      <a:r>
                        <a:rPr/>
                        <a:t>Datastore accessibility failure</a:t>
                      </a:r>
                    </a:p>
                  </a:txBody>
                  <a:tcPr/>
                </a:tc>
                <a:tc>
                  <a:txBody>
                    <a:bodyPr/>
                    <a:lstStyle/>
                    <a:p>
                      <a:pPr marL="0" indent="0" algn="l">
                        <a:buNone/>
                      </a:pPr>
                      <a:r>
                        <a:rPr/>
                        <a:t>By restarting the affected VMs on other hosts that still can access the datastores.</a:t>
                      </a:r>
                    </a:p>
                  </a:txBody>
                  <a:tcPr/>
                </a:tc>
              </a:tr>
              <a:tr h="370840">
                <a:tc>
                  <a:txBody>
                    <a:bodyPr/>
                    <a:lstStyle/>
                    <a:p>
                      <a:pPr marL="0" indent="0" algn="l">
                        <a:buNone/>
                      </a:pPr>
                      <a:r>
                        <a:rPr/>
                        <a:t>Network isolation</a:t>
                      </a:r>
                    </a:p>
                  </a:txBody>
                  <a:tcPr/>
                </a:tc>
                <a:tc>
                  <a:txBody>
                    <a:bodyPr/>
                    <a:lstStyle/>
                    <a:p>
                      <a:pPr marL="0" indent="0" algn="l">
                        <a:buNone/>
                      </a:pPr>
                      <a:r>
                        <a:rPr/>
                        <a:t>By restarting VMs if their host becomes isolated on the heartbeat network. This protection is provided even if the network becomes partitioned.</a:t>
                      </a:r>
                    </a:p>
                  </a:txBody>
                  <a:tcPr/>
                </a:tc>
              </a:tr>
            </a:tbl>
          </a:graphicData>
        </a:graphic>
      </p:graphicFrame>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Scenario: ESXi Host Failure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a host fails, vSphere HA restarts the impacted VMs on other hosts in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1 - 47</a:t>
            </a:r>
            <a:endParaRPr lang="en-US" dirty="0"/>
          </a:p>
        </p:txBody>
      </p:sp>
      <p:pic>
        <p:nvPicPr>
          <p:cNvPr id="10164" name="Video 10164|1000|500" title="Video 1016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6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64"/>
                                        </p:tgtEl>
                                      </p:cBhvr>
                                    </p:cmd>
                                  </p:childTnLst>
                                </p:cTn>
                              </p:par>
                            </p:childTnLst>
                          </p:cTn>
                        </p:par>
                      </p:childTnLst>
                    </p:cTn>
                  </p:par>
                </p:childTnLst>
              </p:cTn>
              <p:nextCondLst>
                <p:cond evt="onClick" delay="0">
                  <p:tgtEl>
                    <p:spTgt spid="10164"/>
                  </p:tgtEl>
                </p:cond>
              </p:nextCondLst>
            </p:seq>
            <p:video>
              <p:cMediaNode vol="80000">
                <p:cTn id="7" fill="hold" display="0">
                  <p:stCondLst>
                    <p:cond delay="indefinite"/>
                  </p:stCondLst>
                </p:cTn>
                <p:tgtEl>
                  <p:spTgt spid="1016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Scenario: Guest Operating System Failure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a VM stops sending heartbeats or the VM process (vmx) fails unexpectedly, vSphere HA restarts the VM on the same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1 - 48</a:t>
            </a:r>
            <a:endParaRPr lang="en-US" dirty="0"/>
          </a:p>
        </p:txBody>
      </p:sp>
      <p:pic>
        <p:nvPicPr>
          <p:cNvPr id="10169" name="Video 10169|1000|500" title="Video 10169">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6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69"/>
                                        </p:tgtEl>
                                      </p:cBhvr>
                                    </p:cmd>
                                  </p:childTnLst>
                                </p:cTn>
                              </p:par>
                            </p:childTnLst>
                          </p:cTn>
                        </p:par>
                      </p:childTnLst>
                    </p:cTn>
                  </p:par>
                </p:childTnLst>
              </p:cTn>
              <p:nextCondLst>
                <p:cond evt="onClick" delay="0">
                  <p:tgtEl>
                    <p:spTgt spid="10169"/>
                  </p:tgtEl>
                </p:cond>
              </p:nextCondLst>
            </p:seq>
            <p:video>
              <p:cMediaNode vol="80000">
                <p:cTn id="7" fill="hold" display="0">
                  <p:stCondLst>
                    <p:cond delay="indefinite"/>
                  </p:stCondLst>
                </p:cTn>
                <p:tgtEl>
                  <p:spTgt spid="1016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Scenario: Application Failure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an application stops sending heartbeats, vSphere HA restarts the impacted VM on the same host.</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1 - 49</a:t>
            </a:r>
            <a:endParaRPr lang="en-US" dirty="0"/>
          </a:p>
        </p:txBody>
      </p:sp>
      <p:pic>
        <p:nvPicPr>
          <p:cNvPr id="10174" name="Video 10174|1000|500" title="Video 1017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1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174"/>
                                        </p:tgtEl>
                                      </p:cBhvr>
                                    </p:cmd>
                                  </p:childTnLst>
                                </p:cTn>
                              </p:par>
                            </p:childTnLst>
                          </p:cTn>
                        </p:par>
                      </p:childTnLst>
                    </p:cTn>
                  </p:par>
                </p:childTnLst>
              </p:cTn>
              <p:nextCondLst>
                <p:cond evt="onClick" delay="0">
                  <p:tgtEl>
                    <p:spTgt spid="10174"/>
                  </p:tgtEl>
                </p:cond>
              </p:nextCondLst>
            </p:seq>
            <p:video>
              <p:cMediaNode vol="80000">
                <p:cTn id="7" fill="hold" display="0">
                  <p:stCondLst>
                    <p:cond delay="indefinite"/>
                  </p:stCondLst>
                </p:cTn>
                <p:tgtEl>
                  <p:spTgt spid="1017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Create a vSphere cluster</a:t>
            </a:r>
          </a:p>
          <a:p>
            <a:pPr>
              <a:buFont typeface="Arial" pitchFamily="34" charset="0"/>
              <a:buChar char="•"/>
            </a:pPr>
            <a:r>
              <a:rPr/>
              <a:t>Recognize cluster options that you can configure with Cluster Quickstart</a:t>
            </a:r>
          </a:p>
          <a:p>
            <a:pPr>
              <a:buFont typeface="Arial" pitchFamily="34" charset="0"/>
              <a:buChar char="•"/>
            </a:pPr>
            <a:r>
              <a:rPr/>
              <a:t>View information about a vSphere cluster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HA Scenario: Datastore Accessibility Failures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1 - 50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indent="0">
              <a:buNone/>
            </a:pPr>
            <a:r>
              <a:rPr/>
              <a:t>vSphere HA can detect datastore accessibility failures and provide automated recovery for affected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determine the response that vSphere HA makes to such a failure:</a:t>
            </a:r>
          </a:p>
          <a:p>
            <a:pPr>
              <a:buFont typeface="Arial" pitchFamily="34" charset="0"/>
              <a:buChar char="•"/>
            </a:pPr>
            <a:r>
              <a:rPr/>
              <a:t>All paths down (APD):</a:t>
            </a:r>
          </a:p>
          <a:p>
            <a:pPr lvl="1">
              <a:buFont typeface="Calibri" pitchFamily="34" charset="0"/>
              <a:buChar char="–"/>
            </a:pPr>
            <a:r>
              <a:rPr/>
              <a:t>Recoverable.</a:t>
            </a:r>
          </a:p>
          <a:p>
            <a:pPr lvl="1">
              <a:buFont typeface="Calibri" pitchFamily="34" charset="0"/>
              <a:buChar char="–"/>
            </a:pPr>
            <a:r>
              <a:rPr/>
              <a:t>Represents a transient or unknown accessibility loss.</a:t>
            </a:r>
          </a:p>
          <a:p>
            <a:pPr lvl="1">
              <a:buFont typeface="Calibri" pitchFamily="34" charset="0"/>
              <a:buChar char="–"/>
            </a:pPr>
            <a:r>
              <a:rPr/>
              <a:t>Response can be either </a:t>
            </a:r>
            <a:r>
              <a:rPr lang="en-US" b="1" dirty="0">
                <a:solidFill>
                  <a:srgbClr val="000000"/>
                </a:solidFill>
                <a:latin typeface="Metropolis Semi Bold" panose="00000700000000000000" pitchFamily="2" charset="0"/>
                <a:cs typeface="Courier New" pitchFamily="49" charset="0"/>
              </a:rPr>
              <a:t>Issue events</a:t>
            </a:r>
            <a:r>
              <a:rPr/>
              <a:t>, </a:t>
            </a:r>
            <a:r>
              <a:rPr lang="en-US" b="1" dirty="0">
                <a:solidFill>
                  <a:srgbClr val="000000"/>
                </a:solidFill>
                <a:latin typeface="Metropolis Semi Bold" panose="00000700000000000000" pitchFamily="2" charset="0"/>
                <a:cs typeface="Courier New" pitchFamily="49" charset="0"/>
              </a:rPr>
              <a:t>Power off and restart VMs – Conservative restart policy</a:t>
            </a:r>
            <a:r>
              <a:rPr/>
              <a:t>, or </a:t>
            </a:r>
            <a:r>
              <a:rPr lang="en-US" b="1" dirty="0">
                <a:solidFill>
                  <a:srgbClr val="000000"/>
                </a:solidFill>
                <a:latin typeface="Metropolis Semi Bold" panose="00000700000000000000" pitchFamily="2" charset="0"/>
                <a:cs typeface="Courier New" pitchFamily="49" charset="0"/>
              </a:rPr>
              <a:t>Power off and restart VMs – Aggressive restart policy</a:t>
            </a:r>
            <a:r>
              <a:rPr/>
              <a:t>.</a:t>
            </a:r>
          </a:p>
          <a:p>
            <a:pPr>
              <a:buFont typeface="Arial" pitchFamily="34" charset="0"/>
              <a:buChar char="•"/>
            </a:pPr>
            <a:r>
              <a:rPr/>
              <a:t>Permanent device loss (PDL):</a:t>
            </a:r>
          </a:p>
          <a:p>
            <a:pPr lvl="1">
              <a:buFont typeface="Calibri" pitchFamily="34" charset="0"/>
              <a:buChar char="–"/>
            </a:pPr>
            <a:r>
              <a:rPr/>
              <a:t>Unrecoverable loss of accessibility.</a:t>
            </a:r>
          </a:p>
          <a:p>
            <a:pPr lvl="1">
              <a:buFont typeface="Calibri" pitchFamily="34" charset="0"/>
              <a:buChar char="–"/>
            </a:pPr>
            <a:r>
              <a:rPr/>
              <a:t>Occurs when a storage device reports that the datastore is no longer accessible by the host.</a:t>
            </a:r>
          </a:p>
          <a:p>
            <a:pPr lvl="1">
              <a:buFont typeface="Calibri" pitchFamily="34" charset="0"/>
              <a:buChar char="–"/>
            </a:pPr>
            <a:r>
              <a:rPr/>
              <a:t>Response can be either </a:t>
            </a:r>
            <a:r>
              <a:rPr lang="en-US" b="1" dirty="0">
                <a:solidFill>
                  <a:srgbClr val="000000"/>
                </a:solidFill>
                <a:latin typeface="Metropolis Semi Bold" panose="00000700000000000000" pitchFamily="2" charset="0"/>
                <a:cs typeface="Courier New" pitchFamily="49" charset="0"/>
              </a:rPr>
              <a:t>Issue events</a:t>
            </a:r>
            <a:r>
              <a:rPr/>
              <a:t> or </a:t>
            </a:r>
            <a:r>
              <a:rPr lang="en-US" b="1" dirty="0">
                <a:solidFill>
                  <a:srgbClr val="000000"/>
                </a:solidFill>
                <a:latin typeface="Metropolis Semi Bold" panose="00000700000000000000" pitchFamily="2" charset="0"/>
                <a:cs typeface="Courier New" pitchFamily="49" charset="0"/>
              </a:rPr>
              <a:t>Power off and restart VMs</a:t>
            </a:r>
            <a:r>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Importance of Heartbeat Networks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1 - 51</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A heartbeat network is implemented by using a VMkernel port that is marked for management or vSAN traffic.</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Heartbeats have the following characteristics:</a:t>
            </a:r>
          </a:p>
          <a:p>
            <a:pPr>
              <a:buFont typeface="Arial" pitchFamily="34" charset="0"/>
              <a:buChar char="•"/>
            </a:pPr>
            <a:r>
              <a:rPr/>
              <a:t>They are sent between the primary host and the secondary hosts.</a:t>
            </a:r>
          </a:p>
          <a:p>
            <a:pPr>
              <a:buFont typeface="Arial" pitchFamily="34" charset="0"/>
              <a:buChar char="•"/>
            </a:pPr>
            <a:r>
              <a:rPr/>
              <a:t>They are used to determine whether a primary host or a secondary host has failed.</a:t>
            </a:r>
          </a:p>
          <a:p>
            <a:pPr>
              <a:buFont typeface="Arial" pitchFamily="34" charset="0"/>
              <a:buChar char="•"/>
            </a:pPr>
            <a:r>
              <a:rPr/>
              <a:t>They are sent over a heartbeat network.</a:t>
            </a:r>
          </a:p>
          <a:p>
            <a:pPr marL="0" indent="0">
              <a:buNone/>
            </a:pPr>
            <a:r>
              <a:rPr/>
              <a:t>When both vSAN and vSphere HA are activated on the cluster, vSphere HA uses the vSAN network as the heartbeat network instead of the management network.</a:t>
            </a:r>
          </a:p>
        </p:txBody>
      </p:sp>
      <p:pic>
        <p:nvPicPr>
          <p:cNvPr id="13" name="Content Placeholder 12|670|429">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472193"/>
          </a:xfrm>
          <a:prstGeom prst="rect">
            <a:avLst/>
          </a:prstGeom>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vSphere HA Scenario: Protecting VMs Against Network Isolation</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1 - 52</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vSphere HA restarts VMs if their host is isolated on the management or vSAN network.</a:t>
            </a:r>
          </a:p>
          <a:p>
            <a:pPr marL="0" indent="0">
              <a:buNone/>
            </a:pPr>
            <a:r>
              <a:rPr/>
              <a:t>Host network isolation occurs when a host is still running, but it can no longer observe traffic from the vSphere HA agents on the heartbeat network.</a:t>
            </a:r>
          </a:p>
        </p:txBody>
      </p:sp>
      <p:pic>
        <p:nvPicPr>
          <p:cNvPr id="12" name="Content Placeholder 11|670|429">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3291392" y="2788920"/>
            <a:ext cx="5609215" cy="3593592"/>
          </a:xfrm>
          <a:prstGeom prst="rect">
            <a:avLst/>
          </a:prstGeom>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Heartbeat Network Redundancy Using NIC Teaming</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1 - 53</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Redundant heartbeat networks ensure reliable failure detection and minimize the chance of host-isolation scenarios.</a:t>
            </a:r>
          </a:p>
          <a:p>
            <a:pPr marL="0" indent="0">
              <a:buNone/>
            </a:pPr>
            <a:r>
              <a:rPr/>
              <a:t>You can use NIC teaming to create a redundant heartbeat network on ESXi hosts.</a:t>
            </a:r>
          </a:p>
        </p:txBody>
      </p:sp>
      <p:pic>
        <p:nvPicPr>
          <p:cNvPr id="12" name="Content Placeholder 11|3226|1145">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034603" y="2788920"/>
            <a:ext cx="10122794" cy="3593592"/>
          </a:xfrm>
          <a:prstGeom prst="rect">
            <a:avLst/>
          </a:prstGeom>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Heartbeat Network Redundancy Using Additional Networks</a:t>
            </a:r>
          </a:p>
        </p:txBody>
      </p:sp>
      <p:pic>
        <p:nvPicPr>
          <p:cNvPr id="3" name="Content Placeholder 2|4129|2575"/>
          <p:cNvPicPr>
            <a:picLocks noGrp="1" noChangeAspect="1"/>
          </p:cNvPicPr>
          <p:nvPr>
            <p:ph sz="half" idx="1"/>
          </p:nvPr>
        </p:nvPicPr>
        <p:blipFill>
          <a:blip r:embed="rId4"/>
          <a:stretch>
            <a:fillRect/>
          </a:stretch>
        </p:blipFill>
        <p:spPr>
          <a:xfrm>
            <a:off x="4377837" y="914400"/>
            <a:ext cx="7204563" cy="449084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create redundancy by configuring additional heartbeat networks.</a:t>
            </a:r>
          </a:p>
          <a:p>
            <a:pPr marL="0" indent="0">
              <a:buNone/>
            </a:pPr>
            <a:r>
              <a:rPr/>
              <a:t>For example, create a second VMkernel port in a port group on a separate virtual switch with its own physical adapter.</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1 - 54</a:t>
            </a:r>
            <a:endParaRPr lang="en-US" dirty="0"/>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1 - 55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Describe how vSphere HA responds to various types of failures</a:t>
            </a:r>
          </a:p>
          <a:p>
            <a:pPr>
              <a:buFont typeface="Arial" pitchFamily="34" charset="0"/>
              <a:buChar char="•"/>
            </a:pPr>
            <a:r>
              <a:rPr/>
              <a:t>Describe how vSphere HA responds to network isolation</a:t>
            </a:r>
          </a:p>
          <a:p>
            <a:pPr>
              <a:buFont typeface="Arial" pitchFamily="34" charset="0"/>
              <a:buChar char="•"/>
            </a:pPr>
            <a:r>
              <a:rPr/>
              <a:t>Identify options for configuring network redundancy in a vSphere HA cluster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vSphere HA Architecture</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98"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1 - 57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heartbeat mechanisms used by vSphere HA</a:t>
            </a:r>
          </a:p>
          <a:p>
            <a:pPr>
              <a:buFont typeface="Arial" pitchFamily="34" charset="0"/>
              <a:buChar char="•"/>
            </a:pPr>
            <a:r>
              <a:rPr/>
              <a:t>Describe failure scenarios</a:t>
            </a:r>
          </a:p>
          <a:p>
            <a:pPr>
              <a:buFont typeface="Arial" pitchFamily="34" charset="0"/>
              <a:buChar char="•"/>
            </a:pPr>
            <a:r>
              <a:rPr/>
              <a:t>Recognize vSphere HA design considerations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Architecture: Agent Communication</a:t>
            </a:r>
          </a:p>
        </p:txBody>
      </p:sp>
      <p:pic>
        <p:nvPicPr>
          <p:cNvPr id="3" name="Content Placeholder 2|653|463"/>
          <p:cNvPicPr>
            <a:picLocks noGrp="1" noChangeAspect="1"/>
          </p:cNvPicPr>
          <p:nvPr>
            <p:ph sz="half" idx="1"/>
          </p:nvPr>
        </p:nvPicPr>
        <p:blipFill>
          <a:blip r:embed="rId4"/>
          <a:stretch>
            <a:fillRect/>
          </a:stretch>
        </p:blipFill>
        <p:spPr>
          <a:xfrm>
            <a:off x="4377837" y="914400"/>
            <a:ext cx="7204563" cy="510984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When vSphere HA is configured in a cluster, the Fault Domain Manager (FDM) service is uploaded to each host in the cluster and started.</a:t>
            </a:r>
          </a:p>
          <a:p>
            <a:pPr marL="0" indent="0">
              <a:buNone/>
            </a:pPr>
            <a:r>
              <a:rPr/>
              <a:t>The FDM service is also known as the vSphere HA agent.</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1 - 58</a:t>
            </a:r>
            <a:endParaRPr lang="en-US" dirty="0"/>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Architecture: Network Heartbeats</a:t>
            </a:r>
          </a:p>
        </p:txBody>
      </p:sp>
      <p:pic>
        <p:nvPicPr>
          <p:cNvPr id="3" name="Content Placeholder 2|732|471"/>
          <p:cNvPicPr>
            <a:picLocks noGrp="1" noChangeAspect="1"/>
          </p:cNvPicPr>
          <p:nvPr>
            <p:ph sz="half" idx="1"/>
          </p:nvPr>
        </p:nvPicPr>
        <p:blipFill>
          <a:blip r:embed="rId4"/>
          <a:stretch>
            <a:fillRect/>
          </a:stretch>
        </p:blipFill>
        <p:spPr>
          <a:xfrm>
            <a:off x="4377837" y="914400"/>
            <a:ext cx="7204563" cy="4639266"/>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primary host sends periodic heartbeats to the secondary hosts.</a:t>
            </a:r>
          </a:p>
          <a:p>
            <a:pPr marL="0" indent="0">
              <a:buNone/>
            </a:pPr>
            <a:r>
              <a:rPr/>
              <a:t>In this way, the secondary hosts know that the primary host is alive, and the primary host knows that the secondary hosts are alive.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1 - 59</a:t>
            </a:r>
            <a:endParaRPr 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vSphere Clusters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1 - 6</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A cluster is used in vSphere to share physical resources between a group of ESXi hosts. vCenter manages cluster resources as a single pool of resources.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create one or more clusters based on the purpose each cluster must fulfill, for example:</a:t>
            </a:r>
          </a:p>
          <a:p>
            <a:pPr>
              <a:buFont typeface="Arial" pitchFamily="34" charset="0"/>
              <a:buChar char="•"/>
            </a:pPr>
            <a:r>
              <a:rPr/>
              <a:t>Management</a:t>
            </a:r>
          </a:p>
          <a:p>
            <a:pPr>
              <a:buFont typeface="Arial" pitchFamily="34" charset="0"/>
              <a:buChar char="•"/>
            </a:pPr>
            <a:r>
              <a:rPr/>
              <a:t>Production</a:t>
            </a:r>
          </a:p>
          <a:p>
            <a:pPr>
              <a:buFont typeface="Arial" pitchFamily="34" charset="0"/>
              <a:buChar char="•"/>
            </a:pPr>
            <a:r>
              <a:rPr/>
              <a:t>Compute</a:t>
            </a:r>
          </a:p>
          <a:p>
            <a:pPr marL="0" indent="0">
              <a:buNone/>
            </a:pPr>
            <a:r>
              <a:rPr/>
              <a:t>A cluster can contain up to 96 ESXi hosts.</a:t>
            </a:r>
          </a:p>
        </p:txBody>
      </p:sp>
      <p:pic>
        <p:nvPicPr>
          <p:cNvPr id="13" name="Content Placeholder 12|568|830">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7148303" y="914400"/>
            <a:ext cx="3448468" cy="5467350"/>
          </a:xfrm>
          <a:prstGeom prst="rect">
            <a:avLst/>
          </a:prstGeom>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Architecture: Datastore Heartbeats</a:t>
            </a:r>
          </a:p>
        </p:txBody>
      </p:sp>
      <p:pic>
        <p:nvPicPr>
          <p:cNvPr id="3" name="Content Placeholder 2|724|452"/>
          <p:cNvPicPr>
            <a:picLocks noGrp="1" noChangeAspect="1"/>
          </p:cNvPicPr>
          <p:nvPr>
            <p:ph sz="half" idx="1"/>
          </p:nvPr>
        </p:nvPicPr>
        <p:blipFill>
          <a:blip r:embed="rId4"/>
          <a:stretch>
            <a:fillRect/>
          </a:stretch>
        </p:blipFill>
        <p:spPr>
          <a:xfrm>
            <a:off x="4377837" y="914400"/>
            <a:ext cx="7204563" cy="449748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the primary host cannot communicate with a secondary host over the heartbeat network, the primary host uses datastore heartbeating to determine the cause:</a:t>
            </a:r>
          </a:p>
          <a:p>
            <a:pPr>
              <a:buFont typeface="Arial" pitchFamily="34" charset="0"/>
              <a:buChar char="•"/>
            </a:pPr>
            <a:r>
              <a:rPr/>
              <a:t>Secondary host failure</a:t>
            </a:r>
          </a:p>
          <a:p>
            <a:pPr>
              <a:buFont typeface="Arial" pitchFamily="34" charset="0"/>
              <a:buChar char="•"/>
            </a:pPr>
            <a:r>
              <a:rPr/>
              <a:t>Network partition</a:t>
            </a:r>
          </a:p>
          <a:p>
            <a:pPr>
              <a:buFont typeface="Arial" pitchFamily="34" charset="0"/>
              <a:buChar char="•"/>
            </a:pPr>
            <a:r>
              <a:rPr/>
              <a:t>Network isolation</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1 - 60</a:t>
            </a:r>
            <a:endParaRPr lang="en-US" dirty="0"/>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HA Failure Scenarios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1 - 61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 can identify and respond to various types of failures:</a:t>
            </a:r>
          </a:p>
          <a:p>
            <a:pPr>
              <a:buFont typeface="Arial" pitchFamily="34" charset="0"/>
              <a:buChar char="•"/>
            </a:pPr>
            <a:r>
              <a:rPr/>
              <a:t>Secondary host failure</a:t>
            </a:r>
          </a:p>
          <a:p>
            <a:pPr>
              <a:buFont typeface="Arial" pitchFamily="34" charset="0"/>
              <a:buChar char="•"/>
            </a:pPr>
            <a:r>
              <a:rPr/>
              <a:t>Primary host failure</a:t>
            </a:r>
          </a:p>
          <a:p>
            <a:pPr>
              <a:buFont typeface="Arial" pitchFamily="34" charset="0"/>
              <a:buChar char="•"/>
            </a:pPr>
            <a:r>
              <a:rPr/>
              <a:t>Network failure (host isolation)</a:t>
            </a:r>
          </a:p>
          <a:p>
            <a:pPr>
              <a:buFont typeface="Arial" pitchFamily="34" charset="0"/>
              <a:buChar char="•"/>
            </a:pPr>
            <a:r>
              <a:rPr/>
              <a:t>Datastore accessibility failures:</a:t>
            </a:r>
          </a:p>
          <a:p>
            <a:pPr lvl="1">
              <a:buFont typeface="Calibri" pitchFamily="34" charset="0"/>
              <a:buChar char="–"/>
            </a:pPr>
            <a:r>
              <a:rPr/>
              <a:t>APD</a:t>
            </a:r>
          </a:p>
          <a:p>
            <a:pPr lvl="1">
              <a:buFont typeface="Calibri" pitchFamily="34" charset="0"/>
              <a:buChar char="–"/>
            </a:pPr>
            <a:r>
              <a:rPr/>
              <a:t>PDL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Failed Secondary Hosts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a secondary host does not respond to the network heartbeat issued by the primary host, the primary host tries to identify the cause.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1 - 62</a:t>
            </a:r>
            <a:endParaRPr lang="en-US" dirty="0"/>
          </a:p>
        </p:txBody>
      </p:sp>
      <p:pic>
        <p:nvPicPr>
          <p:cNvPr id="8" name="Content Placeholder 7|737|48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469608" y="1582738"/>
            <a:ext cx="7252783" cy="4799012"/>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Failed Primary Hosts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When the primary host is placed in maintenance mode or fails, the secondary hosts detect that the primary host is no longer issuing heartbeats.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1 - 63</a:t>
            </a:r>
            <a:endParaRPr lang="en-US" dirty="0"/>
          </a:p>
        </p:txBody>
      </p:sp>
      <p:pic>
        <p:nvPicPr>
          <p:cNvPr id="8" name="Content Placeholder 7|817|488">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077948" y="1582738"/>
            <a:ext cx="8036103" cy="4799012"/>
          </a:xfrm>
          <a:prstGeom prst="rect">
            <a:avLst/>
          </a:prstGeom>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Isolated Hosts</a:t>
            </a:r>
          </a:p>
        </p:txBody>
      </p:sp>
      <p:pic>
        <p:nvPicPr>
          <p:cNvPr id="3" name="Content Placeholder 2|233|150"/>
          <p:cNvPicPr>
            <a:picLocks noGrp="1" noChangeAspect="1"/>
          </p:cNvPicPr>
          <p:nvPr>
            <p:ph sz="half" idx="1"/>
          </p:nvPr>
        </p:nvPicPr>
        <p:blipFill>
          <a:blip r:embed="rId4"/>
          <a:stretch>
            <a:fillRect/>
          </a:stretch>
        </p:blipFill>
        <p:spPr>
          <a:xfrm>
            <a:off x="4377837" y="914400"/>
            <a:ext cx="7204563" cy="4642248"/>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host is declared isolated when both the following conditions occur:</a:t>
            </a:r>
          </a:p>
          <a:p>
            <a:pPr>
              <a:buFont typeface="Arial" pitchFamily="34" charset="0"/>
              <a:buChar char="•"/>
            </a:pPr>
            <a:r>
              <a:rPr/>
              <a:t>The host does not receive network heartbeats.</a:t>
            </a:r>
          </a:p>
          <a:p>
            <a:pPr>
              <a:buFont typeface="Arial" pitchFamily="34" charset="0"/>
              <a:buChar char="•"/>
            </a:pPr>
            <a:r>
              <a:rPr/>
              <a:t>The host cannot ping its isolation addresses.</a:t>
            </a:r>
          </a:p>
          <a:p>
            <a:pPr marL="0" indent="0">
              <a:buNone/>
            </a:pPr>
            <a:r>
              <a:rPr/>
              <a:t>When a host identifies itself as isolated, it executes the cluster's isolation response.</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1 - 64</a:t>
            </a:r>
            <a:endParaRPr lang="en-US" dirty="0"/>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VM Storage Failures</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1 - 65</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Storage connectivity problems might arise because of:</a:t>
            </a:r>
          </a:p>
          <a:p>
            <a:pPr>
              <a:buFont typeface="Arial" pitchFamily="34" charset="0"/>
              <a:buChar char="•"/>
            </a:pPr>
            <a:r>
              <a:rPr/>
              <a:t>Network or switch failure</a:t>
            </a:r>
          </a:p>
          <a:p>
            <a:pPr>
              <a:buFont typeface="Arial" pitchFamily="34" charset="0"/>
              <a:buChar char="•"/>
            </a:pPr>
            <a:r>
              <a:rPr/>
              <a:t>Array misconfiguration</a:t>
            </a:r>
          </a:p>
          <a:p>
            <a:pPr>
              <a:buFont typeface="Arial" pitchFamily="34" charset="0"/>
              <a:buChar char="•"/>
            </a:pPr>
            <a:r>
              <a:rPr/>
              <a:t>Power outage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Storage connectivity problems affect VM availability:</a:t>
            </a:r>
          </a:p>
          <a:p>
            <a:pPr>
              <a:buFont typeface="Arial" pitchFamily="34" charset="0"/>
              <a:buChar char="•"/>
            </a:pPr>
            <a:r>
              <a:rPr/>
              <a:t>VMs on affected hosts are difficult to manage.</a:t>
            </a:r>
          </a:p>
          <a:p>
            <a:pPr>
              <a:buFont typeface="Arial" pitchFamily="34" charset="0"/>
              <a:buChar char="•"/>
            </a:pPr>
            <a:r>
              <a:rPr/>
              <a:t>Applications with attached disks fail.</a:t>
            </a:r>
          </a:p>
        </p:txBody>
      </p:sp>
      <p:pic>
        <p:nvPicPr>
          <p:cNvPr id="13" name="Content Placeholder 12|500|419">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535574"/>
          </a:xfrm>
          <a:prstGeom prst="rect">
            <a:avLst/>
          </a:prstGeom>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Protecting Against Storage Failures with VMCP</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1 - 66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VM Component Protection protects against storage failures on a VM.</a:t>
            </a:r>
          </a:p>
          <a:p>
            <a:pPr marL="0" indent="0">
              <a:buNone/>
            </a:pPr>
            <a:r>
              <a:rPr/>
              <a:t>With VMCP, vSphere HA can detect datastore accessibility failures and provide automated recovery for affected VMs.</a:t>
            </a:r>
          </a:p>
        </p:txBody>
      </p:sp>
      <p:pic>
        <p:nvPicPr>
          <p:cNvPr id="12" name="Content Placeholder 11|1000|407">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1665420" y="2788920"/>
            <a:ext cx="8861160" cy="3593592"/>
          </a:xfrm>
          <a:prstGeom prst="rect">
            <a:avLst/>
          </a:prstGeom>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HA Design Considerations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1 - 67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designing your vSphere HA cluster, consider these guidelines:</a:t>
            </a:r>
          </a:p>
          <a:p>
            <a:pPr>
              <a:buFont typeface="Arial" pitchFamily="34" charset="0"/>
              <a:buChar char="•"/>
            </a:pPr>
            <a:r>
              <a:rPr/>
              <a:t>Implement redundant heartbeat networks and redundant isolation addresses:</a:t>
            </a:r>
          </a:p>
          <a:p>
            <a:pPr lvl="1">
              <a:buFont typeface="Calibri" pitchFamily="34" charset="0"/>
              <a:buChar char="–"/>
            </a:pPr>
            <a:r>
              <a:rPr/>
              <a:t>Redundancy minimizes host isolation events.</a:t>
            </a:r>
          </a:p>
          <a:p>
            <a:pPr>
              <a:buFont typeface="Arial" pitchFamily="34" charset="0"/>
              <a:buChar char="•"/>
            </a:pPr>
            <a:r>
              <a:rPr/>
              <a:t>Physically separate VM networks from the heartbeat networks.</a:t>
            </a:r>
          </a:p>
          <a:p>
            <a:pPr>
              <a:buFont typeface="Arial" pitchFamily="34" charset="0"/>
              <a:buChar char="•"/>
            </a:pPr>
            <a:r>
              <a:rPr/>
              <a:t>Implement datastores so that they are separated from the heartbeat network by using one or both of the following approaches:</a:t>
            </a:r>
          </a:p>
          <a:p>
            <a:pPr lvl="1">
              <a:buFont typeface="Calibri" pitchFamily="34" charset="0"/>
              <a:buChar char="–"/>
            </a:pPr>
            <a:r>
              <a:rPr/>
              <a:t>Use Fibre Channel over fiber optic for your datastores.</a:t>
            </a:r>
          </a:p>
          <a:p>
            <a:pPr lvl="1">
              <a:buFont typeface="Calibri" pitchFamily="34" charset="0"/>
              <a:buChar char="–"/>
            </a:pPr>
            <a:r>
              <a:rPr/>
              <a:t>If you use IP storage, physically separate your IP storage network from the heartbeat network.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1 - 68</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Identify the heartbeat mechanisms used by vSphere HA</a:t>
            </a:r>
          </a:p>
          <a:p>
            <a:pPr>
              <a:buFont typeface="Arial" pitchFamily="34" charset="0"/>
              <a:buChar char="•"/>
            </a:pPr>
            <a:r>
              <a:rPr/>
              <a:t>Describe failure scenarios</a:t>
            </a:r>
          </a:p>
          <a:p>
            <a:pPr>
              <a:buFont typeface="Arial" pitchFamily="34" charset="0"/>
              <a:buChar char="•"/>
            </a:pPr>
            <a:r>
              <a:rPr/>
              <a:t>Recognize vSphere HA design considerations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Configuring vSphere HA</a:t>
            </a:r>
          </a:p>
        </p:txBody>
      </p:sp>
      <p:pic>
        <p:nvPicPr>
          <p:cNvPr id="10" name="Picture 4" descr="C:\Users\jmaltese\AppData\Local\Temp\6\SNAGHTML1ac7bba0.PNG">
            <a:extLst>
              <a:ext uri="{FF2B5EF4-FFF2-40B4-BE49-F238E27FC236}">
                <a16:creationId xmlns:a16="http://schemas.microsoft.com/office/drawing/2014/main" xmlns=""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xmlns="" id="{B999E0C6-A3AD-45C1-8074-C40C2E8DABB5}"/>
              </a:ext>
              <a:ext uri="{C183D7F6-B498-43B3-948B-1728B52AA6E4}">
                <adec:decorative xmlns:adec="http://schemas.microsoft.com/office/drawing/2017/decorative" xmlns=""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xmlns="" id="{2DF976D8-14AA-4404-9DEB-5D56025CBE9B}"/>
                </a:ext>
                <a:ext uri="{C183D7F6-B498-43B3-948B-1728B52AA6E4}">
                  <adec:decorative xmlns:adec="http://schemas.microsoft.com/office/drawing/2017/decorative" xmlns=""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xmlns="" id="{02B193DB-01D8-40AF-B55A-6248DB98127F}"/>
                </a:ext>
                <a:ext uri="{C183D7F6-B498-43B3-948B-1728B52AA6E4}">
                  <adec:decorative xmlns:adec="http://schemas.microsoft.com/office/drawing/2017/decorative" xmlns=""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243"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Creating a vSphere Cluster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create a cluster by giving it a name and selecting the relevant cluster services.</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1 - 7</a:t>
            </a:r>
            <a:endParaRPr lang="en-US" dirty="0"/>
          </a:p>
        </p:txBody>
      </p:sp>
      <p:pic>
        <p:nvPicPr>
          <p:cNvPr id="8" name="Content Placeholder 7|4532|163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968496"/>
          </a:xfrm>
          <a:prstGeom prst="rect">
            <a:avLst/>
          </a:prstGeo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1 - 70</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requirements for creating and using a vSphere HA cluster</a:t>
            </a:r>
          </a:p>
          <a:p>
            <a:pPr>
              <a:buFont typeface="Arial" pitchFamily="34" charset="0"/>
              <a:buChar char="•"/>
            </a:pPr>
            <a:r>
              <a:rPr/>
              <a:t>Recognize the use cases for various vSphere HA settings</a:t>
            </a:r>
          </a:p>
          <a:p>
            <a:pPr>
              <a:buFont typeface="Arial" pitchFamily="34" charset="0"/>
              <a:buChar char="•"/>
            </a:pPr>
            <a:r>
              <a:rPr/>
              <a:t>Recognize when to use vSphere Fault Tolerance</a:t>
            </a:r>
          </a:p>
          <a:p>
            <a:pPr>
              <a:buFont typeface="Arial" pitchFamily="34" charset="0"/>
              <a:buChar char="•"/>
            </a:pPr>
            <a:r>
              <a:rPr/>
              <a:t>Configure a vSphere HA cluster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HA Prerequisites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1 - 71</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create a vSphere HA cluster, you must meet several requirements:</a:t>
            </a:r>
          </a:p>
          <a:p>
            <a:pPr>
              <a:buFont typeface="Arial" pitchFamily="34" charset="0"/>
              <a:buChar char="•"/>
            </a:pPr>
            <a:r>
              <a:rPr/>
              <a:t>All hosts must be configured with static IP addresses. If you are using DHCP, the address must persist across host reboots.</a:t>
            </a:r>
          </a:p>
          <a:p>
            <a:pPr>
              <a:buFont typeface="Arial" pitchFamily="34" charset="0"/>
              <a:buChar char="•"/>
            </a:pPr>
            <a:r>
              <a:rPr/>
              <a:t>All hosts must have at least one heartbeat network in common.</a:t>
            </a:r>
          </a:p>
          <a:p>
            <a:pPr>
              <a:buFont typeface="Arial" pitchFamily="34" charset="0"/>
              <a:buChar char="•"/>
            </a:pPr>
            <a:r>
              <a:rPr/>
              <a:t>For VM monitoring to work, VMware Tools must be installed in every VM.</a:t>
            </a:r>
          </a:p>
          <a:p>
            <a:pPr>
              <a:buFont typeface="Arial" pitchFamily="34" charset="0"/>
              <a:buChar char="•"/>
            </a:pPr>
            <a:r>
              <a:rPr/>
              <a:t>You must not exceed the maximum number of hosts that are allowed in a cluster.</a:t>
            </a:r>
          </a:p>
          <a:p>
            <a:pPr lvl="0">
              <a:buFont typeface="Arial" pitchFamily="34" charset="0"/>
              <a:buChar char=" "/>
            </a:pPr>
            <a:r>
              <a:rPr/>
              <a:t>See VMware Configuration Maximums at </a:t>
            </a:r>
            <a:r>
              <a:rPr>
                <a:hlinkClick r:id="rId3"/>
              </a:rPr>
              <a:t>https://configmax.vmware.com</a:t>
            </a:r>
            <a:r>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vSphere HA Settings</a:t>
            </a:r>
          </a:p>
        </p:txBody>
      </p:sp>
      <p:pic>
        <p:nvPicPr>
          <p:cNvPr id="3" name="Content Placeholder 2|4445|2983"/>
          <p:cNvPicPr>
            <a:picLocks noGrp="1" noChangeAspect="1"/>
          </p:cNvPicPr>
          <p:nvPr>
            <p:ph sz="half" idx="1"/>
          </p:nvPr>
        </p:nvPicPr>
        <p:blipFill>
          <a:blip r:embed="rId4"/>
          <a:stretch>
            <a:fillRect/>
          </a:stretch>
        </p:blipFill>
        <p:spPr>
          <a:xfrm>
            <a:off x="4377837" y="914400"/>
            <a:ext cx="7204563" cy="483306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When you create or configure a vSphere HA cluster, you must configure settings that determine how the feature works.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1 - 72</a:t>
            </a:r>
            <a:endParaRPr lang="en-US" dirty="0"/>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Settings: Failures and Responses</a:t>
            </a:r>
          </a:p>
        </p:txBody>
      </p:sp>
      <p:pic>
        <p:nvPicPr>
          <p:cNvPr id="3" name="Content Placeholder 2|2951|2488"/>
          <p:cNvPicPr>
            <a:picLocks noGrp="1" noChangeAspect="1"/>
          </p:cNvPicPr>
          <p:nvPr>
            <p:ph sz="half" idx="1"/>
          </p:nvPr>
        </p:nvPicPr>
        <p:blipFill>
          <a:blip r:embed="rId4"/>
          <a:stretch>
            <a:fillRect/>
          </a:stretch>
        </p:blipFill>
        <p:spPr>
          <a:xfrm>
            <a:off x="4738607" y="914400"/>
            <a:ext cx="6483023"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use the Failures and responses pane to configure a cluster’s response if a failure occurs.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1 - 73</a:t>
            </a:r>
            <a:endParaRPr lang="en-US" dirty="0"/>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vSphere HA Setting: Default VM Restart Priority</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1 - 74</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The VM restart priority determines the order in which vSphere HA restarts VMs on a running host.</a:t>
            </a:r>
          </a:p>
          <a:p>
            <a:pPr marL="0" indent="0">
              <a:buNone/>
            </a:pPr>
            <a:r>
              <a:rPr/>
              <a:t>VMs are assigned the Medium restart priority by default, unless the restart priority is explicitly set using VM overrides.</a:t>
            </a:r>
          </a:p>
        </p:txBody>
      </p:sp>
      <p:pic>
        <p:nvPicPr>
          <p:cNvPr id="13" name="Content Placeholder 12|3025|2630">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4589392"/>
          </a:xfrm>
          <a:prstGeom prst="rect">
            <a:avLst/>
          </a:prstGeom>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Settings: VM-Level Restart Priority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customize the restart priority for individual VMs in a cluster to override the default level set for the entire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1 - 75</a:t>
            </a:r>
            <a:endParaRPr lang="en-US" dirty="0"/>
          </a:p>
        </p:txBody>
      </p:sp>
      <p:pic>
        <p:nvPicPr>
          <p:cNvPr id="8" name="Content Placeholder 7|4111|2731">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2483193" y="1582738"/>
            <a:ext cx="7225614" cy="4799012"/>
          </a:xfrm>
          <a:prstGeom prst="rect">
            <a:avLst/>
          </a:prstGeom>
        </p:spPr>
      </p:pic>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HA Orchestrated Restart</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1 - 76</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indent="0">
              <a:buNone/>
            </a:pPr>
            <a:r>
              <a:rPr/>
              <a:t>Orchestrated restart is an alternative to using the VM restart priority settings for vSphere HA.</a:t>
            </a:r>
          </a:p>
          <a:p>
            <a:pPr marL="0" indent="0">
              <a:buNone/>
            </a:pPr>
            <a:r>
              <a:rPr/>
              <a:t>With orchestrated restart, you define the order in which the VMs restart, which is useful when services must be started in a particular order.</a:t>
            </a:r>
          </a:p>
          <a:p>
            <a:pPr marL="0" indent="0">
              <a:buNone/>
            </a:pPr>
            <a:r>
              <a:rPr/>
              <a:t>A common use case is for restarting a three-tier application.</a:t>
            </a:r>
          </a:p>
        </p:txBody>
      </p:sp>
      <p:pic>
        <p:nvPicPr>
          <p:cNvPr id="12" name="Content Placeholder 11|1276|314">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2699729"/>
          </a:xfrm>
          <a:prstGeom prst="rect">
            <a:avLst/>
          </a:prstGeom>
        </p:spPr>
      </p:pic>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Orchestrated Restart In Action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vSphere HA restarts VMs only from a failed host. Configure affinity rules to keep VMs on the same host if necessary.</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1 - 77</a:t>
            </a:r>
            <a:endParaRPr lang="en-US" dirty="0"/>
          </a:p>
        </p:txBody>
      </p:sp>
      <p:pic>
        <p:nvPicPr>
          <p:cNvPr id="10273" name="Video 10273|1000|500" title="Video 10273">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73"/>
                                        </p:tgtEl>
                                      </p:cBhvr>
                                    </p:cmd>
                                  </p:childTnLst>
                                </p:cTn>
                              </p:par>
                            </p:childTnLst>
                          </p:cTn>
                        </p:par>
                      </p:childTnLst>
                    </p:cTn>
                  </p:par>
                </p:childTnLst>
              </p:cTn>
              <p:nextCondLst>
                <p:cond evt="onClick" delay="0">
                  <p:tgtEl>
                    <p:spTgt spid="10273"/>
                  </p:tgtEl>
                </p:cond>
              </p:nextCondLst>
            </p:seq>
            <p:video>
              <p:cMediaNode vol="80000">
                <p:cTn id="7" fill="hold" display="0">
                  <p:stCondLst>
                    <p:cond delay="indefinite"/>
                  </p:stCondLst>
                </p:cTn>
                <p:tgtEl>
                  <p:spTgt spid="1027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Configuring Orchestrated Restart</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1 - 78</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To configure an orchestrated restart:</a:t>
            </a:r>
          </a:p>
          <a:p>
            <a:pPr>
              <a:buFont typeface="+mj-lt"/>
              <a:buAutoNum type="arabicPeriod"/>
            </a:pPr>
            <a:r>
              <a:rPr/>
              <a:t>Create VM groups for each of the VMs or VM category.</a:t>
            </a:r>
          </a:p>
          <a:p>
            <a:pPr>
              <a:buFont typeface="+mj-lt"/>
              <a:buAutoNum type="arabicPeriod" startAt="2"/>
            </a:pPr>
            <a:r>
              <a:rPr/>
              <a:t>Create VM rules (of type Virtual Machines to Virtual Machines) to define the VM restart dependencies.</a:t>
            </a:r>
          </a:p>
        </p:txBody>
      </p:sp>
      <p:pic>
        <p:nvPicPr>
          <p:cNvPr id="12" name="Content Placeholder 11|3987|1297">
            <a:extLst>
              <a:ext uri="{FF2B5EF4-FFF2-40B4-BE49-F238E27FC236}">
                <a16:creationId xmlns:a16="http://schemas.microsoft.com/office/drawing/2014/main" xmlns="" id="{E6091F57-CD45-4EFB-9930-8D47B12D4AD8}"/>
              </a:ext>
            </a:extLst>
          </p:cNvPr>
          <p:cNvPicPr>
            <a:picLocks noGrp="1" noChangeAspect="1"/>
          </p:cNvPicPr>
          <p:nvPr>
            <p:ph sz="quarter" idx="15"/>
          </p:nvPr>
        </p:nvPicPr>
        <p:blipFill>
          <a:blip r:embed="rId4"/>
          <a:stretch>
            <a:fillRect/>
          </a:stretch>
        </p:blipFill>
        <p:spPr>
          <a:xfrm>
            <a:off x="609600" y="2788920"/>
            <a:ext cx="10972800" cy="3569134"/>
          </a:xfrm>
          <a:prstGeom prst="rect">
            <a:avLst/>
          </a:prstGeom>
        </p:spPr>
      </p:pic>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Settings: VM Monitoring</a:t>
            </a:r>
          </a:p>
        </p:txBody>
      </p:sp>
      <p:pic>
        <p:nvPicPr>
          <p:cNvPr id="3" name="Content Placeholder 2|2970|2488"/>
          <p:cNvPicPr>
            <a:picLocks noGrp="1" noChangeAspect="1"/>
          </p:cNvPicPr>
          <p:nvPr>
            <p:ph sz="half" idx="1"/>
          </p:nvPr>
        </p:nvPicPr>
        <p:blipFill>
          <a:blip r:embed="rId4"/>
          <a:stretch>
            <a:fillRect/>
          </a:stretch>
        </p:blipFill>
        <p:spPr>
          <a:xfrm>
            <a:off x="4716029" y="914400"/>
            <a:ext cx="6528179"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use VM Monitoring settings to control the monitoring of VMs and applications.</a:t>
            </a:r>
          </a:p>
          <a:p>
            <a:pPr marL="0" indent="0">
              <a:buNone/>
            </a:pPr>
            <a:r>
              <a:rPr/>
              <a:t>By default, VM and Application Monitoring is set to Disabled.</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1 - 79</a:t>
            </a:r>
            <a:endParaRPr lang="en-US"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About Cluster Quickstart</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After you create a cluster, you can use the Cluster Quickstart workflow to configure the cluster.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1 - 8</a:t>
            </a:r>
            <a:endParaRPr lang="en-US" dirty="0"/>
          </a:p>
        </p:txBody>
      </p:sp>
      <p:pic>
        <p:nvPicPr>
          <p:cNvPr id="8" name="Content Placeholder 7|4400|152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3977639"/>
          </a:xfrm>
          <a:prstGeom prst="rect">
            <a:avLst/>
          </a:prstGeom>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Settings: Admission Control</a:t>
            </a:r>
          </a:p>
        </p:txBody>
      </p:sp>
      <p:pic>
        <p:nvPicPr>
          <p:cNvPr id="3" name="Content Placeholder 2|2951|2970"/>
          <p:cNvPicPr>
            <a:picLocks noGrp="1" noChangeAspect="1"/>
          </p:cNvPicPr>
          <p:nvPr>
            <p:ph sz="half" idx="1"/>
          </p:nvPr>
        </p:nvPicPr>
        <p:blipFill>
          <a:blip r:embed="rId4"/>
          <a:stretch>
            <a:fillRect/>
          </a:stretch>
        </p:blipFill>
        <p:spPr>
          <a:xfrm>
            <a:off x="5264547" y="914400"/>
            <a:ext cx="5431142"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vCenter uses admission control to ensure the following:</a:t>
            </a:r>
          </a:p>
          <a:p>
            <a:pPr>
              <a:buFont typeface="Arial" pitchFamily="34" charset="0"/>
              <a:buChar char="•"/>
            </a:pPr>
            <a:r>
              <a:rPr/>
              <a:t>Sufficient resources are available in a cluster to provide failover protection.</a:t>
            </a:r>
          </a:p>
          <a:p>
            <a:pPr>
              <a:buFont typeface="Arial" pitchFamily="34" charset="0"/>
              <a:buChar char="•"/>
            </a:pPr>
            <a:r>
              <a:rPr/>
              <a:t>VM resource reservations are respected.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Admission control settings:</a:t>
            </a:r>
          </a:p>
          <a:p>
            <a:pPr>
              <a:buFont typeface="Arial" pitchFamily="34" charset="0"/>
              <a:buChar char="•"/>
            </a:pPr>
            <a:r>
              <a:rPr/>
              <a:t>Disabled</a:t>
            </a:r>
          </a:p>
          <a:p>
            <a:pPr>
              <a:buFont typeface="Arial" pitchFamily="34" charset="0"/>
              <a:buChar char="•"/>
            </a:pPr>
            <a:r>
              <a:rPr/>
              <a:t>Slot Policy</a:t>
            </a:r>
          </a:p>
          <a:p>
            <a:pPr>
              <a:buFont typeface="Arial" pitchFamily="34" charset="0"/>
              <a:buChar char="•"/>
            </a:pPr>
            <a:r>
              <a:rPr/>
              <a:t>Cluster Resource Percentage (default)</a:t>
            </a:r>
          </a:p>
          <a:p>
            <a:pPr>
              <a:buFont typeface="Arial" pitchFamily="34" charset="0"/>
              <a:buChar char="•"/>
            </a:pPr>
            <a:r>
              <a:rPr/>
              <a:t>Dedicated Failover Hosts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1 - 80</a:t>
            </a:r>
            <a:endParaRPr lang="en-US" dirty="0"/>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Example: Admission Control Using Cluster Resources Percentage</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1 - 81</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Example of calculating total failover capacity using cluster resource percentages:</a:t>
            </a:r>
          </a:p>
          <a:p>
            <a:pPr>
              <a:buFont typeface="Arial" pitchFamily="34" charset="0"/>
              <a:buChar char="•"/>
            </a:pPr>
            <a:r>
              <a:rPr/>
              <a:t>Total cluster capacity:</a:t>
            </a:r>
          </a:p>
          <a:p>
            <a:pPr lvl="1">
              <a:buFont typeface="Calibri" pitchFamily="34" charset="0"/>
              <a:buChar char="–"/>
            </a:pPr>
            <a:r>
              <a:rPr/>
              <a:t>CPU: 18 GHz</a:t>
            </a:r>
          </a:p>
          <a:p>
            <a:pPr lvl="1">
              <a:buFont typeface="Calibri" pitchFamily="34" charset="0"/>
              <a:buChar char="–"/>
            </a:pPr>
            <a:r>
              <a:rPr/>
              <a:t>Memory: 24 GB</a:t>
            </a:r>
          </a:p>
          <a:p>
            <a:pPr>
              <a:buFont typeface="Arial" pitchFamily="34" charset="0"/>
              <a:buChar char="•"/>
            </a:pPr>
            <a:r>
              <a:rPr/>
              <a:t>Total VM reservations:</a:t>
            </a:r>
          </a:p>
          <a:p>
            <a:pPr lvl="1">
              <a:buFont typeface="Calibri" pitchFamily="34" charset="0"/>
              <a:buChar char="–"/>
            </a:pPr>
            <a:r>
              <a:rPr/>
              <a:t>CPU: 7 GHz</a:t>
            </a:r>
          </a:p>
          <a:p>
            <a:pPr lvl="1">
              <a:buFont typeface="Calibri" pitchFamily="34" charset="0"/>
              <a:buChar char="–"/>
            </a:pPr>
            <a:r>
              <a:rPr/>
              <a:t>Memory: 6 GB</a:t>
            </a:r>
          </a:p>
          <a:p>
            <a:pPr>
              <a:buFont typeface="Arial" pitchFamily="34" charset="0"/>
              <a:buChar char="•"/>
            </a:pPr>
            <a:r>
              <a:rPr/>
              <a:t>Current failover CPU capacity is 61%:</a:t>
            </a:r>
          </a:p>
          <a:p>
            <a:pPr lvl="1">
              <a:buFont typeface="Calibri" panose="020F0502020204030204" pitchFamily="34" charset="0"/>
              <a:buChar char="﻿"/>
            </a:pPr>
            <a:r>
              <a:rPr/>
              <a:t>((18 GHz - 7 GHz)/18 GHz) = 61%</a:t>
            </a:r>
          </a:p>
          <a:p>
            <a:pPr>
              <a:buFont typeface="Arial" pitchFamily="34" charset="0"/>
              <a:buChar char="•"/>
            </a:pPr>
            <a:r>
              <a:rPr/>
              <a:t>Current failover memory capacity is 75%:</a:t>
            </a:r>
          </a:p>
          <a:p>
            <a:pPr lvl="1">
              <a:buFont typeface="Calibri" panose="020F0502020204030204" pitchFamily="34" charset="0"/>
              <a:buChar char="﻿"/>
            </a:pPr>
            <a:r>
              <a:rPr/>
              <a:t>((24 GB - 6 GB)/24 GB) = 75%</a:t>
            </a:r>
          </a:p>
        </p:txBody>
      </p:sp>
      <p:pic>
        <p:nvPicPr>
          <p:cNvPr id="13" name="Content Placeholder 12|432|343">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81245" y="914400"/>
            <a:ext cx="5382584" cy="5467350"/>
          </a:xfrm>
          <a:prstGeom prst="rect">
            <a:avLst/>
          </a:prstGeom>
        </p:spPr>
      </p:pic>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Example: Admission Control Using Slots (1)</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1 - 82</a:t>
            </a:r>
            <a:endParaRPr lang="en-US" dirty="0"/>
          </a:p>
        </p:txBody>
      </p:sp>
      <p:sp>
        <p:nvSpPr>
          <p:cNvPr id="11" name="Content Placeholder 10">
            <a:extLst>
              <a:ext uri="{FF2B5EF4-FFF2-40B4-BE49-F238E27FC236}">
                <a16:creationId xmlns:a16="http://schemas.microsoft.com/office/drawing/2014/main" xmlns="" id="{03C94062-1286-4C6A-8575-A88C141666A3}"/>
              </a:ext>
            </a:extLst>
          </p:cNvPr>
          <p:cNvSpPr>
            <a:spLocks noGrp="1"/>
          </p:cNvSpPr>
          <p:nvPr>
            <p:ph sz="quarter" idx="11"/>
          </p:nvPr>
        </p:nvSpPr>
        <p:spPr>
          <a:xfrm>
            <a:off x="609600" y="914400"/>
            <a:ext cx="5414963" cy="5467350"/>
          </a:xfrm>
        </p:spPr>
        <p:txBody>
          <a:bodyPr/>
          <a:lstStyle/>
          <a:p>
            <a:pPr marL="0" indent="0">
              <a:buNone/>
            </a:pPr>
            <a:r>
              <a:rPr/>
              <a:t>A slot is calculated by combining the largest memory reservation and the largest CPU reservation of any running VM in the cluster.</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 performs admission control by calculating the following values:</a:t>
            </a:r>
          </a:p>
          <a:p>
            <a:pPr>
              <a:buFont typeface="Arial" pitchFamily="34" charset="0"/>
              <a:buChar char="•"/>
            </a:pPr>
            <a:r>
              <a:rPr/>
              <a:t>Slot size:</a:t>
            </a:r>
          </a:p>
          <a:p>
            <a:pPr lvl="1">
              <a:buFont typeface="Calibri" pitchFamily="34" charset="0"/>
              <a:buChar char="–"/>
            </a:pPr>
            <a:r>
              <a:rPr/>
              <a:t>In this example, the slot size is 2 GHz CPU and 2 GB memory.</a:t>
            </a:r>
          </a:p>
          <a:p>
            <a:pPr>
              <a:buFont typeface="Arial" pitchFamily="34" charset="0"/>
              <a:buChar char="•"/>
            </a:pPr>
            <a:r>
              <a:rPr/>
              <a:t>Number of slots each host in the cluster can hold:</a:t>
            </a:r>
          </a:p>
          <a:p>
            <a:pPr lvl="1">
              <a:buFont typeface="Calibri" pitchFamily="34" charset="0"/>
              <a:buChar char="–"/>
            </a:pPr>
            <a:r>
              <a:rPr/>
              <a:t>Three</a:t>
            </a:r>
          </a:p>
          <a:p>
            <a:pPr lvl="1">
              <a:buFont typeface="Calibri" pitchFamily="34" charset="0"/>
              <a:buChar char="–"/>
            </a:pPr>
            <a:r>
              <a:rPr/>
              <a:t>The cluster has a total of nine slots (3 + 3 + 3).</a:t>
            </a:r>
          </a:p>
        </p:txBody>
      </p:sp>
      <p:pic>
        <p:nvPicPr>
          <p:cNvPr id="13" name="Content Placeholder 12|1000|718">
            <a:extLst>
              <a:ext uri="{FF2B5EF4-FFF2-40B4-BE49-F238E27FC236}">
                <a16:creationId xmlns:a16="http://schemas.microsoft.com/office/drawing/2014/main" xmlns="" id="{4E9B68EA-4A98-4398-BBF4-205E456744B4}"/>
              </a:ext>
            </a:extLst>
          </p:cNvPr>
          <p:cNvPicPr>
            <a:picLocks noGrp="1" noChangeAspect="1"/>
          </p:cNvPicPr>
          <p:nvPr>
            <p:ph sz="quarter" idx="12"/>
          </p:nvPr>
        </p:nvPicPr>
        <p:blipFill>
          <a:blip r:embed="rId4"/>
          <a:stretch>
            <a:fillRect/>
          </a:stretch>
        </p:blipFill>
        <p:spPr>
          <a:xfrm>
            <a:off x="6162675" y="914400"/>
            <a:ext cx="5419725" cy="3897635"/>
          </a:xfrm>
          <a:prstGeom prst="rect">
            <a:avLst/>
          </a:prstGeom>
        </p:spPr>
      </p:pic>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Example: Admission Control Using Slots (2)</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1 - 83</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vSphere HA also calculates the current failover capacity. In this example, the failover capacity is one host:</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a:buFont typeface="Arial" pitchFamily="34" charset="0"/>
              <a:buChar char="•"/>
            </a:pPr>
            <a:r>
              <a:rPr/>
              <a:t>If the first host fails, six slots remain in the cluster, which is sufficient for all five of the powered-on VMs.</a:t>
            </a:r>
          </a:p>
          <a:p>
            <a:pPr>
              <a:buFont typeface="Arial" pitchFamily="34" charset="0"/>
              <a:buChar char="•"/>
            </a:pPr>
            <a:r>
              <a:rPr/>
              <a:t>If the first and second hosts fail, only three slots remain, which is insufficient for all five of the VMs.</a:t>
            </a:r>
          </a:p>
          <a:p>
            <a:pPr>
              <a:buFont typeface="Arial" pitchFamily="34" charset="0"/>
              <a:buChar char="•"/>
            </a:pPr>
            <a:r>
              <a:rPr/>
              <a:t>If the current failover capacity is less than the configured failover capacity, vSphere HA does not allow any more VMs to power on.</a:t>
            </a:r>
          </a:p>
        </p:txBody>
      </p:sp>
      <p:pic>
        <p:nvPicPr>
          <p:cNvPr id="18" name="Content Placeholder 17|1000|718">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3884796"/>
          </a:xfrm>
          <a:prstGeom prst="rect">
            <a:avLst/>
          </a:prstGeom>
        </p:spPr>
      </p:pic>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Settings: Performance Degradation VMs Tolerate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a:t>
            </a:r>
            <a:r>
              <a:rPr lang="en-US" b="1" dirty="0">
                <a:solidFill>
                  <a:srgbClr val="000000"/>
                </a:solidFill>
                <a:latin typeface="Metropolis Semi Bold" panose="00000700000000000000" pitchFamily="2" charset="0"/>
                <a:cs typeface="Courier New" pitchFamily="49" charset="0"/>
              </a:rPr>
              <a:t>Performance degradation VMs tolerate</a:t>
            </a:r>
            <a:r>
              <a:rPr/>
              <a:t> threshold specifies the percentage of performance degradation that the VMs in the cluster are allowed to tolerate during a failure.</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1 - 84</a:t>
            </a:r>
            <a:endParaRPr lang="en-US" dirty="0"/>
          </a:p>
        </p:txBody>
      </p:sp>
      <p:pic>
        <p:nvPicPr>
          <p:cNvPr id="8" name="Content Placeholder 7|2951|2970">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3712385" y="1582738"/>
            <a:ext cx="4767230" cy="4799012"/>
          </a:xfrm>
          <a:prstGeom prst="rect">
            <a:avLst/>
          </a:prstGeom>
        </p:spPr>
      </p:pic>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HA Settings: Heartbeat Datastores</a:t>
            </a:r>
          </a:p>
        </p:txBody>
      </p:sp>
      <p:pic>
        <p:nvPicPr>
          <p:cNvPr id="3" name="Content Placeholder 2|1292|1086"/>
          <p:cNvPicPr>
            <a:picLocks noGrp="1" noChangeAspect="1"/>
          </p:cNvPicPr>
          <p:nvPr>
            <p:ph sz="half" idx="1"/>
          </p:nvPr>
        </p:nvPicPr>
        <p:blipFill>
          <a:blip r:embed="rId4"/>
          <a:stretch>
            <a:fillRect/>
          </a:stretch>
        </p:blipFill>
        <p:spPr>
          <a:xfrm>
            <a:off x="4728969" y="914400"/>
            <a:ext cx="6502299"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 heartbeat file is created on the selected datastores and is used if the heartbeat network fails.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Heartbeat datastores:</a:t>
            </a:r>
          </a:p>
          <a:p>
            <a:pPr>
              <a:buFont typeface="Arial" pitchFamily="34" charset="0"/>
              <a:buChar char="•"/>
            </a:pPr>
            <a:r>
              <a:rPr/>
              <a:t>VMFS</a:t>
            </a:r>
          </a:p>
          <a:p>
            <a:pPr>
              <a:buFont typeface="Arial" pitchFamily="34" charset="0"/>
              <a:buChar char="•"/>
            </a:pPr>
            <a:r>
              <a:rPr/>
              <a:t>NFS</a:t>
            </a:r>
          </a:p>
          <a:p>
            <a:pPr>
              <a:buFont typeface="Arial" pitchFamily="34" charset="0"/>
              <a:buChar char="•"/>
            </a:pPr>
            <a:r>
              <a:rPr/>
              <a:t>vSphere Virtual Volumes</a:t>
            </a:r>
          </a:p>
          <a:p>
            <a:pPr marL="0" indent="0">
              <a:buNone/>
            </a:pPr>
            <a:r>
              <a:rPr/>
              <a:t>A vSAN datastore cannot be used for datastore heartbeating.</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1 - 85</a:t>
            </a:r>
            <a:endParaRPr lang="en-US" dirty="0"/>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HA Settings: Advanced Options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set advanced vSphere HA options to customize vSphere HA behavior.</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1 - 86</a:t>
            </a:r>
            <a:endParaRPr lang="en-US" dirty="0"/>
          </a:p>
        </p:txBody>
      </p:sp>
      <p:graphicFrame>
        <p:nvGraphicFramePr>
          <p:cNvPr id="10310" name="Table 1"/>
          <p:cNvGraphicFramePr>
            <a:graphicFrameLocks noGrp="1"/>
          </p:cNvGraphicFramePr>
          <p:nvPr/>
        </p:nvGraphicFramePr>
        <p:xfrm>
          <a:off x="609600" y="1582738"/>
          <a:ext cx="10972800" cy="4119880"/>
        </p:xfrm>
        <a:graphic>
          <a:graphicData uri="http://schemas.openxmlformats.org/drawingml/2006/table">
            <a:tbl>
              <a:tblPr firstRow="1" bandRow="1">
                <a:tableStyleId>{6E25E649-3F16-4E02-A733-19D2CDBF48F0}</a:tableStyleId>
              </a:tblPr>
              <a:tblGrid>
                <a:gridCol w="3621024"/>
                <a:gridCol w="4828032"/>
                <a:gridCol w="2523744"/>
              </a:tblGrid>
              <a:tr h="370840">
                <a:tc>
                  <a:txBody>
                    <a:bodyPr/>
                    <a:lstStyle/>
                    <a:p>
                      <a:pPr marL="0" indent="0" algn="l">
                        <a:buNone/>
                      </a:pPr>
                      <a:r>
                        <a:rPr/>
                        <a:t>Description</a:t>
                      </a:r>
                    </a:p>
                  </a:txBody>
                  <a:tcPr/>
                </a:tc>
                <a:tc>
                  <a:txBody>
                    <a:bodyPr/>
                    <a:lstStyle/>
                    <a:p>
                      <a:pPr marL="0" indent="0" algn="l">
                        <a:buNone/>
                      </a:pPr>
                      <a:r>
                        <a:rPr/>
                        <a:t>Option</a:t>
                      </a:r>
                    </a:p>
                  </a:txBody>
                  <a:tcPr/>
                </a:tc>
                <a:tc>
                  <a:txBody>
                    <a:bodyPr/>
                    <a:lstStyle/>
                    <a:p>
                      <a:pPr marL="0" indent="0" algn="l">
                        <a:buNone/>
                      </a:pPr>
                      <a:r>
                        <a:rPr/>
                        <a:t>Value</a:t>
                      </a:r>
                    </a:p>
                  </a:txBody>
                  <a:tcPr/>
                </a:tc>
              </a:tr>
              <a:tr h="370840">
                <a:tc>
                  <a:txBody>
                    <a:bodyPr/>
                    <a:lstStyle/>
                    <a:p>
                      <a:pPr marL="0" indent="0" algn="l">
                        <a:buNone/>
                      </a:pPr>
                      <a:r>
                        <a:rPr/>
                        <a:t>Force a cluster not to use the default isolation address (default gateway).</a:t>
                      </a:r>
                    </a:p>
                  </a:txBody>
                  <a:tcPr/>
                </a:tc>
                <a:tc>
                  <a:txBody>
                    <a:bodyPr/>
                    <a:lstStyle/>
                    <a:p>
                      <a:pPr marL="0" indent="0" algn="l">
                        <a:buNone/>
                      </a:pPr>
                      <a:r>
                        <a:rPr/>
                        <a:t>das.usedefaultisolationaddress</a:t>
                      </a:r>
                    </a:p>
                  </a:txBody>
                  <a:tcPr/>
                </a:tc>
                <a:tc>
                  <a:txBody>
                    <a:bodyPr/>
                    <a:lstStyle/>
                    <a:p>
                      <a:pPr marL="0" indent="0" algn="l">
                        <a:buNone/>
                      </a:pPr>
                      <a:r>
                        <a:rPr lang="en-US" dirty="0">
                          <a:solidFill>
                            <a:srgbClr val="000000"/>
                          </a:solidFill>
                          <a:latin typeface="Courier New" panose="02070309020205020404" pitchFamily="49" charset="0"/>
                          <a:cs typeface="Courier New" pitchFamily="49" charset="0"/>
                        </a:rPr>
                        <a:t>false</a:t>
                      </a:r>
                    </a:p>
                  </a:txBody>
                  <a:tcPr/>
                </a:tc>
              </a:tr>
              <a:tr h="370840">
                <a:tc>
                  <a:txBody>
                    <a:bodyPr/>
                    <a:lstStyle/>
                    <a:p>
                      <a:pPr marL="0" indent="0" algn="l">
                        <a:buNone/>
                      </a:pPr>
                      <a:r>
                        <a:rPr/>
                        <a:t>Force a cluster to ping alternate isolation addresses.</a:t>
                      </a:r>
                    </a:p>
                  </a:txBody>
                  <a:tcPr/>
                </a:tc>
                <a:tc>
                  <a:txBody>
                    <a:bodyPr/>
                    <a:lstStyle/>
                    <a:p>
                      <a:pPr marL="0" indent="0" algn="l">
                        <a:buNone/>
                      </a:pPr>
                      <a:r>
                        <a:rPr/>
                        <a:t>das.isolationaddressX</a:t>
                      </a:r>
                    </a:p>
                  </a:txBody>
                  <a:tcPr/>
                </a:tc>
                <a:tc>
                  <a:txBody>
                    <a:bodyPr/>
                    <a:lstStyle/>
                    <a:p>
                      <a:pPr marL="0" indent="0" algn="l">
                        <a:buNone/>
                      </a:pPr>
                      <a:r>
                        <a:rPr/>
                        <a:t>IP address or FQDN</a:t>
                      </a:r>
                    </a:p>
                  </a:txBody>
                  <a:tcPr/>
                </a:tc>
              </a:tr>
              <a:tr h="370840">
                <a:tc>
                  <a:txBody>
                    <a:bodyPr/>
                    <a:lstStyle/>
                    <a:p>
                      <a:pPr marL="0" indent="0" algn="l">
                        <a:buNone/>
                      </a:pPr>
                      <a:r>
                        <a:rPr/>
                        <a:t>Force a cluster to wait beyond the default 30-second isolation action window.</a:t>
                      </a:r>
                    </a:p>
                  </a:txBody>
                  <a:tcPr/>
                </a:tc>
                <a:tc>
                  <a:txBody>
                    <a:bodyPr/>
                    <a:lstStyle/>
                    <a:p>
                      <a:pPr marL="0" indent="0" algn="l">
                        <a:buNone/>
                      </a:pPr>
                      <a:r>
                        <a:rPr/>
                        <a:t>das.config.fdm.isolationPolicyDelaySec</a:t>
                      </a:r>
                    </a:p>
                  </a:txBody>
                  <a:tcPr/>
                </a:tc>
                <a:tc>
                  <a:txBody>
                    <a:bodyPr/>
                    <a:lstStyle/>
                    <a:p>
                      <a:pPr marL="0" indent="0" algn="l">
                        <a:buNone/>
                      </a:pPr>
                      <a:r>
                        <a:rPr/>
                        <a:t>&gt;=30 seconds</a:t>
                      </a:r>
                    </a:p>
                  </a:txBody>
                  <a:tcPr/>
                </a:tc>
              </a:tr>
              <a:tr h="370840">
                <a:tc>
                  <a:txBody>
                    <a:bodyPr/>
                    <a:lstStyle/>
                    <a:p>
                      <a:pPr marL="0" indent="0" algn="l">
                        <a:buNone/>
                      </a:pPr>
                      <a:r>
                        <a:rPr/>
                        <a:t>Force maximum bound on the memory slot size.</a:t>
                      </a:r>
                    </a:p>
                  </a:txBody>
                  <a:tcPr/>
                </a:tc>
                <a:tc>
                  <a:txBody>
                    <a:bodyPr/>
                    <a:lstStyle/>
                    <a:p>
                      <a:pPr marL="0" indent="0" algn="l">
                        <a:buNone/>
                      </a:pPr>
                      <a:r>
                        <a:rPr/>
                        <a:t>das.slotmeminmb</a:t>
                      </a:r>
                    </a:p>
                  </a:txBody>
                  <a:tcPr/>
                </a:tc>
                <a:tc>
                  <a:txBody>
                    <a:bodyPr/>
                    <a:lstStyle/>
                    <a:p>
                      <a:pPr marL="0" indent="0" algn="l">
                        <a:buNone/>
                      </a:pPr>
                      <a:r>
                        <a:rPr/>
                        <a:t>100</a:t>
                      </a:r>
                    </a:p>
                  </a:txBody>
                  <a:tcPr/>
                </a:tc>
              </a:tr>
              <a:tr h="370840">
                <a:tc>
                  <a:txBody>
                    <a:bodyPr/>
                    <a:lstStyle/>
                    <a:p>
                      <a:pPr marL="0" indent="0" algn="l">
                        <a:buNone/>
                      </a:pPr>
                      <a:r>
                        <a:rPr/>
                        <a:t>Force maximum bound on the CPU slot size.</a:t>
                      </a:r>
                    </a:p>
                  </a:txBody>
                  <a:tcPr/>
                </a:tc>
                <a:tc>
                  <a:txBody>
                    <a:bodyPr/>
                    <a:lstStyle/>
                    <a:p>
                      <a:pPr marL="0" indent="0" algn="l">
                        <a:buNone/>
                      </a:pPr>
                      <a:r>
                        <a:rPr/>
                        <a:t>das.slotcpuinmhz</a:t>
                      </a:r>
                    </a:p>
                  </a:txBody>
                  <a:tcPr/>
                </a:tc>
                <a:tc>
                  <a:txBody>
                    <a:bodyPr/>
                    <a:lstStyle/>
                    <a:p>
                      <a:pPr marL="0" indent="0" algn="l">
                        <a:buNone/>
                      </a:pPr>
                      <a:r>
                        <a:rPr/>
                        <a:t>32</a:t>
                      </a:r>
                    </a:p>
                  </a:txBody>
                  <a:tcPr/>
                </a:tc>
              </a:tr>
            </a:tbl>
          </a:graphicData>
        </a:graphic>
      </p:graphicFrame>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Network Configuration and Maintenance</a:t>
            </a:r>
          </a:p>
        </p:txBody>
      </p:sp>
      <p:pic>
        <p:nvPicPr>
          <p:cNvPr id="3" name="Content Placeholder 2|2951|2488"/>
          <p:cNvPicPr>
            <a:picLocks noGrp="1" noChangeAspect="1"/>
          </p:cNvPicPr>
          <p:nvPr>
            <p:ph sz="half" idx="1"/>
          </p:nvPr>
        </p:nvPicPr>
        <p:blipFill>
          <a:blip r:embed="rId4"/>
          <a:stretch>
            <a:fillRect/>
          </a:stretch>
        </p:blipFill>
        <p:spPr>
          <a:xfrm>
            <a:off x="4738607" y="914400"/>
            <a:ext cx="6483023"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Deactivate host monitoring before modifying virtual networking components that involve the VMkernel ports configured for management or vSAN traffic.</a:t>
            </a:r>
          </a:p>
          <a:p>
            <a:pPr marL="0" indent="0">
              <a:buNone/>
            </a:pPr>
            <a:r>
              <a:rPr/>
              <a:t>This practice prevents unwanted attempts to fail over VMs.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1 - 87</a:t>
            </a:r>
            <a:endParaRPr 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Monitoring vSphere HA Cluster Status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can monitor the status of a vSphere HA cluster on the Summary page of the </a:t>
            </a:r>
            <a:r>
              <a:rPr lang="en-US" b="1" dirty="0">
                <a:solidFill>
                  <a:srgbClr val="000000"/>
                </a:solidFill>
                <a:latin typeface="Metropolis Semi Bold" panose="00000700000000000000" pitchFamily="2" charset="0"/>
                <a:cs typeface="Courier New" pitchFamily="49" charset="0"/>
              </a:rPr>
              <a:t>Monitor</a:t>
            </a:r>
            <a:r>
              <a:rPr/>
              <a:t> tab.</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1 - 88</a:t>
            </a:r>
            <a:endParaRPr lang="en-US" dirty="0"/>
          </a:p>
        </p:txBody>
      </p:sp>
      <p:pic>
        <p:nvPicPr>
          <p:cNvPr id="8" name="Content Placeholder 7|1924|786">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609600" y="1582738"/>
            <a:ext cx="10972800" cy="4480560"/>
          </a:xfrm>
          <a:prstGeom prst="rect">
            <a:avLst/>
          </a:prstGeom>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Using vSphere HA with vSphere DRS</a:t>
            </a:r>
          </a:p>
        </p:txBody>
      </p:sp>
      <p:sp>
        <p:nvSpPr>
          <p:cNvPr id="9" name="Footer Placeholder 4">
            <a:extLst>
              <a:ext uri="{FF2B5EF4-FFF2-40B4-BE49-F238E27FC236}">
                <a16:creationId xmlns:a16="http://schemas.microsoft.com/office/drawing/2014/main" xmlns=""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M09_Deploying and Configuring vSphere Clusters      |     1 - 89</a:t>
            </a:r>
            <a:endParaRPr lang="en-US" dirty="0"/>
          </a:p>
        </p:txBody>
      </p:sp>
      <p:sp>
        <p:nvSpPr>
          <p:cNvPr id="4" name="Content Placeholder 3">
            <a:extLst>
              <a:ext uri="{FF2B5EF4-FFF2-40B4-BE49-F238E27FC236}">
                <a16:creationId xmlns:a16="http://schemas.microsoft.com/office/drawing/2014/main" xmlns=""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 is closely integrated with vSphere DRS:</a:t>
            </a:r>
          </a:p>
          <a:p>
            <a:pPr>
              <a:buFont typeface="Arial" pitchFamily="34" charset="0"/>
              <a:buChar char="•"/>
            </a:pPr>
            <a:r>
              <a:rPr/>
              <a:t>When a failover occurs, vSphere HA checks whether resources are available on each host for the failover.</a:t>
            </a:r>
          </a:p>
          <a:p>
            <a:pPr>
              <a:buFont typeface="Arial" pitchFamily="34" charset="0"/>
              <a:buChar char="•"/>
            </a:pPr>
            <a:r>
              <a:rPr/>
              <a:t>If resources are not available, vSphere HA asks vSphere DRS to accommodate for the VMs where possible.</a:t>
            </a:r>
          </a:p>
        </p:txBody>
      </p:sp>
      <p:sp>
        <p:nvSpPr>
          <p:cNvPr id="12" name="Content Placeholder 11">
            <a:extLst>
              <a:ext uri="{FF2B5EF4-FFF2-40B4-BE49-F238E27FC236}">
                <a16:creationId xmlns:a16="http://schemas.microsoft.com/office/drawing/2014/main" xmlns="" id="{E6091F57-CD45-4EFB-9930-8D47B12D4AD8}"/>
              </a:ext>
            </a:extLst>
          </p:cNvPr>
          <p:cNvSpPr>
            <a:spLocks noGrp="1"/>
          </p:cNvSpPr>
          <p:nvPr>
            <p:ph sz="quarter" idx="15"/>
          </p:nvPr>
        </p:nvSpPr>
        <p:spPr>
          <a:xfrm>
            <a:off x="609600" y="2788920"/>
            <a:ext cx="10972800" cy="35935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 might not be able to fail over VMs for the following reasons:</a:t>
            </a:r>
          </a:p>
          <a:p>
            <a:pPr>
              <a:buFont typeface="Arial" pitchFamily="34" charset="0"/>
              <a:buChar char="•"/>
            </a:pPr>
            <a:r>
              <a:rPr/>
              <a:t>vSphere HA admission control is deactivated, and resources are insufficient in the remaining hosts to power on all the failed VMs.</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Cluster Quickstart: Activating Services</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first step in the Cluster Quickstart workflow is to check that the correct cluster services are selected.</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1 - 9</a:t>
            </a:r>
            <a:endParaRPr lang="en-US" dirty="0"/>
          </a:p>
        </p:txBody>
      </p:sp>
      <p:pic>
        <p:nvPicPr>
          <p:cNvPr id="8" name="Content Placeholder 7|4400|2094">
            <a:extLst>
              <a:ext uri="{FF2B5EF4-FFF2-40B4-BE49-F238E27FC236}">
                <a16:creationId xmlns:a16="http://schemas.microsoft.com/office/drawing/2014/main" xmlns="" id="{7BED48D6-5E08-4BBE-A22B-926F5CAE8633}"/>
              </a:ext>
            </a:extLst>
          </p:cNvPr>
          <p:cNvPicPr>
            <a:picLocks noGrp="1" noChangeAspect="1"/>
          </p:cNvPicPr>
          <p:nvPr>
            <p:ph sz="quarter" idx="12"/>
          </p:nvPr>
        </p:nvPicPr>
        <p:blipFill>
          <a:blip r:embed="rId4"/>
          <a:stretch>
            <a:fillRect/>
          </a:stretch>
        </p:blipFill>
        <p:spPr>
          <a:xfrm>
            <a:off x="1053255" y="1582738"/>
            <a:ext cx="10085489" cy="4799012"/>
          </a:xfrm>
          <a:prstGeom prst="rect">
            <a:avLst/>
          </a:prstGeom>
        </p:spPr>
      </p:pic>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About vSphere Fault Tolerance</a:t>
            </a:r>
          </a:p>
        </p:txBody>
      </p:sp>
      <p:sp>
        <p:nvSpPr>
          <p:cNvPr id="5" name="Footer Placeholder 4">
            <a:extLst>
              <a:ext uri="{FF2B5EF4-FFF2-40B4-BE49-F238E27FC236}">
                <a16:creationId xmlns:a16="http://schemas.microsoft.com/office/drawing/2014/main" xmlns="" id="{40A1BD94-730B-4E88-AB87-7EC608A844C3}"/>
              </a:ext>
            </a:extLst>
          </p:cNvPr>
          <p:cNvSpPr>
            <a:spLocks noGrp="1"/>
          </p:cNvSpPr>
          <p:nvPr>
            <p:ph type="ftr" sz="quarter" idx="10"/>
          </p:nvPr>
        </p:nvSpPr>
        <p:spPr/>
        <p:txBody>
          <a:bodyPr/>
          <a:lstStyle/>
          <a:p>
            <a:pPr>
              <a:lnSpc>
                <a:spcPct val="90000"/>
              </a:lnSpc>
            </a:pPr>
            <a:r>
              <a:rPr lang="en-US"/>
              <a:t>M09_Deploying and Configuring vSphere Clusters      |     1 - 90</a:t>
            </a:r>
            <a:endParaRPr lang="en-US" dirty="0"/>
          </a:p>
        </p:txBody>
      </p:sp>
      <p:sp>
        <p:nvSpPr>
          <p:cNvPr id="6" name="Content Placeholder 2"/>
          <p:cNvSpPr>
            <a:spLocks noGrp="1"/>
          </p:cNvSpPr>
          <p:nvPr>
            <p:ph idx="11"/>
          </p:nvPr>
        </p:nvSpPr>
        <p:spPr>
          <a:xfrm>
            <a:off x="609600" y="914400"/>
            <a:ext cx="10972800" cy="587830"/>
          </a:xfrm>
          <a:prstGeom prst="rect">
            <a:avLst/>
          </a:prstGeom>
        </p:spPr>
        <p:txBody>
          <a:bodyPr>
            <a:noAutofit/>
          </a:bodyPr>
          <a:lstStyle/>
          <a:p>
            <a:pPr marL="0" indent="0">
              <a:buNone/>
            </a:pPr>
            <a:r>
              <a:rPr/>
              <a:t>vSphere Fault Tolerance protects mission-critical, high-performance applications regardless of the operating system used.</a:t>
            </a:r>
          </a:p>
        </p:txBody>
      </p:sp>
      <p:sp>
        <p:nvSpPr>
          <p:cNvPr id="16" name="Content Placeholder 15">
            <a:extLst>
              <a:ext uri="{FF2B5EF4-FFF2-40B4-BE49-F238E27FC236}">
                <a16:creationId xmlns:a16="http://schemas.microsoft.com/office/drawing/2014/main" xmlns="" id="{32859F83-E3E3-4345-83AB-12C9183F59E8}"/>
              </a:ext>
            </a:extLst>
          </p:cNvPr>
          <p:cNvSpPr>
            <a:spLocks noGrp="1"/>
          </p:cNvSpPr>
          <p:nvPr>
            <p:ph sz="quarter" idx="12"/>
          </p:nvPr>
        </p:nvSpPr>
        <p:spPr>
          <a:xfrm>
            <a:off x="609600" y="1687513"/>
            <a:ext cx="5407025" cy="4694237"/>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Fault Tolerance provides instantaneous failover and continuous availability:</a:t>
            </a:r>
          </a:p>
          <a:p>
            <a:pPr>
              <a:buFont typeface="Arial" pitchFamily="34" charset="0"/>
              <a:buChar char="•"/>
            </a:pPr>
            <a:r>
              <a:rPr/>
              <a:t>Zero downtime</a:t>
            </a:r>
          </a:p>
          <a:p>
            <a:pPr>
              <a:buFont typeface="Arial" pitchFamily="34" charset="0"/>
              <a:buChar char="•"/>
            </a:pPr>
            <a:r>
              <a:rPr/>
              <a:t>Zero data loss</a:t>
            </a:r>
          </a:p>
          <a:p>
            <a:pPr>
              <a:buFont typeface="Arial" pitchFamily="34" charset="0"/>
              <a:buChar char="•"/>
            </a:pPr>
            <a:r>
              <a:rPr/>
              <a:t>No loss of VM network connectivity</a:t>
            </a:r>
          </a:p>
        </p:txBody>
      </p:sp>
      <p:pic>
        <p:nvPicPr>
          <p:cNvPr id="18" name="Content Placeholder 17|1000|535">
            <a:extLst>
              <a:ext uri="{FF2B5EF4-FFF2-40B4-BE49-F238E27FC236}">
                <a16:creationId xmlns:a16="http://schemas.microsoft.com/office/drawing/2014/main" xmlns="" id="{4A9AFF7D-D413-42E0-86B9-4049720DFF42}"/>
              </a:ext>
            </a:extLst>
          </p:cNvPr>
          <p:cNvPicPr>
            <a:picLocks noGrp="1" noChangeAspect="1"/>
          </p:cNvPicPr>
          <p:nvPr>
            <p:ph sz="quarter" idx="13"/>
          </p:nvPr>
        </p:nvPicPr>
        <p:blipFill>
          <a:blip r:embed="rId4"/>
          <a:stretch>
            <a:fillRect/>
          </a:stretch>
        </p:blipFill>
        <p:spPr>
          <a:xfrm>
            <a:off x="6180524" y="1687513"/>
            <a:ext cx="5401872" cy="2884289"/>
          </a:xfrm>
          <a:prstGeom prst="rect">
            <a:avLst/>
          </a:prstGeom>
        </p:spPr>
      </p:pic>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vSphere Fault Tolerance Checkpointing</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Changes on the primary VM are note processed on the secondary VM. The memory is updated on the secondary VM.</a:t>
            </a:r>
          </a:p>
        </p:txBody>
      </p:sp>
      <p:sp>
        <p:nvSpPr>
          <p:cNvPr id="7" name="Footer Placeholder 6">
            <a:extLst>
              <a:ext uri="{FF2B5EF4-FFF2-40B4-BE49-F238E27FC236}">
                <a16:creationId xmlns:a16="http://schemas.microsoft.com/office/drawing/2014/main" xmlns="" id="{3A98C190-4135-4A36-B60A-704147DB0E03}"/>
              </a:ext>
            </a:extLst>
          </p:cNvPr>
          <p:cNvSpPr>
            <a:spLocks noGrp="1"/>
          </p:cNvSpPr>
          <p:nvPr>
            <p:ph type="ftr" sz="quarter" idx="11"/>
          </p:nvPr>
        </p:nvSpPr>
        <p:spPr/>
        <p:txBody>
          <a:bodyPr/>
          <a:lstStyle/>
          <a:p>
            <a:pPr>
              <a:lnSpc>
                <a:spcPct val="90000"/>
              </a:lnSpc>
            </a:pPr>
            <a:r>
              <a:rPr lang="en-US"/>
              <a:t>M09_Deploying and Configuring vSphere Clusters      |     1 - 91</a:t>
            </a:r>
            <a:endParaRPr lang="en-US" dirty="0"/>
          </a:p>
        </p:txBody>
      </p:sp>
      <p:pic>
        <p:nvPicPr>
          <p:cNvPr id="10329" name="Video 10329|1000|500" title="Video 10329">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09600" y="1582738"/>
            <a:ext cx="10972800" cy="4612639"/>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329"/>
                                        </p:tgtEl>
                                      </p:cBhvr>
                                    </p:cmd>
                                  </p:childTnLst>
                                </p:cTn>
                              </p:par>
                            </p:childTnLst>
                          </p:cTn>
                        </p:par>
                      </p:childTnLst>
                    </p:cTn>
                  </p:par>
                </p:childTnLst>
              </p:cTn>
              <p:nextCondLst>
                <p:cond evt="onClick" delay="0">
                  <p:tgtEl>
                    <p:spTgt spid="10329"/>
                  </p:tgtEl>
                </p:cond>
              </p:nextCondLst>
            </p:seq>
            <p:video>
              <p:cMediaNode vol="80000">
                <p:cTn id="7" fill="hold" display="0">
                  <p:stCondLst>
                    <p:cond delay="indefinite"/>
                  </p:stCondLst>
                </p:cTn>
                <p:tgtEl>
                  <p:spTgt spid="10329"/>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vSphere Fault Tolerance with vSphere HA and vSphere DRS</a:t>
            </a:r>
          </a:p>
        </p:txBody>
      </p:sp>
      <p:pic>
        <p:nvPicPr>
          <p:cNvPr id="10334" name="Video 10334|1000|500" title="Video 1033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4377837" y="914400"/>
            <a:ext cx="7204563" cy="3028584"/>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HA and vSphere DRS are vSphere Fault Tolerance aware:</a:t>
            </a:r>
          </a:p>
          <a:p>
            <a:pPr>
              <a:buFont typeface="Arial" pitchFamily="34" charset="0"/>
              <a:buChar char="•"/>
            </a:pPr>
            <a:r>
              <a:rPr/>
              <a:t>vSphere HA is required for vSphere Fault Tolerance.</a:t>
            </a:r>
          </a:p>
          <a:p>
            <a:pPr>
              <a:buFont typeface="Arial" pitchFamily="34" charset="0"/>
              <a:buChar char="•"/>
            </a:pPr>
            <a:r>
              <a:rPr/>
              <a:t>vSphere DRS:</a:t>
            </a:r>
          </a:p>
          <a:p>
            <a:pPr lvl="1">
              <a:buFont typeface="Calibri" pitchFamily="34" charset="0"/>
              <a:buChar char="–"/>
            </a:pPr>
            <a:r>
              <a:rPr/>
              <a:t>Selects which hosts run the primary and secondary VM, when a VM is powered on</a:t>
            </a:r>
          </a:p>
          <a:p>
            <a:pPr lvl="1">
              <a:buFont typeface="Calibri" pitchFamily="34" charset="0"/>
              <a:buChar char="–"/>
            </a:pPr>
            <a:r>
              <a:rPr/>
              <a:t>Does not automatically migrate fault-tolerant VMs</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1 - 92</a:t>
            </a:r>
            <a:endParaRPr lang="en-US" dirty="0"/>
          </a:p>
        </p:txBody>
      </p:sp>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334"/>
                                        </p:tgtEl>
                                      </p:cBhvr>
                                    </p:cmd>
                                  </p:childTnLst>
                                </p:cTn>
                              </p:par>
                            </p:childTnLst>
                          </p:cTn>
                        </p:par>
                      </p:childTnLst>
                    </p:cTn>
                  </p:par>
                </p:childTnLst>
              </p:cTn>
              <p:nextCondLst>
                <p:cond evt="onClick" delay="0">
                  <p:tgtEl>
                    <p:spTgt spid="10334"/>
                  </p:tgtEl>
                </p:cond>
              </p:nextCondLst>
            </p:seq>
            <p:video>
              <p:cMediaNode vol="80000">
                <p:cTn id="7" fill="hold" display="0">
                  <p:stCondLst>
                    <p:cond delay="indefinite"/>
                  </p:stCondLst>
                </p:cTn>
                <p:tgtEl>
                  <p:spTgt spid="10334"/>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vSphere Fault Tolerance Features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1 - 93</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Fault Tolerance:</a:t>
            </a:r>
          </a:p>
          <a:p>
            <a:pPr>
              <a:buFont typeface="Arial" pitchFamily="34" charset="0"/>
              <a:buChar char="•"/>
            </a:pPr>
            <a:r>
              <a:rPr/>
              <a:t>Supports VMs configured with up to 8 vCPUs and 128 GB memory</a:t>
            </a:r>
          </a:p>
          <a:p>
            <a:pPr>
              <a:buFont typeface="Arial" pitchFamily="34" charset="0"/>
              <a:buChar char="•"/>
            </a:pPr>
            <a:r>
              <a:rPr/>
              <a:t>Supports up to four fault-tolerant VMs per host with no more than eight vCPUs between them</a:t>
            </a:r>
          </a:p>
          <a:p>
            <a:pPr>
              <a:buFont typeface="Arial" pitchFamily="34" charset="0"/>
              <a:buChar char="•"/>
            </a:pPr>
            <a:r>
              <a:rPr/>
              <a:t>Supports vSphere vMotion migration for primary and secondary VMs</a:t>
            </a:r>
          </a:p>
          <a:p>
            <a:pPr>
              <a:buFont typeface="Arial" pitchFamily="34" charset="0"/>
              <a:buChar char="•"/>
            </a:pPr>
            <a:r>
              <a:rPr/>
              <a:t>Creates a secondary copy of all VM files and disks</a:t>
            </a:r>
          </a:p>
          <a:p>
            <a:pPr>
              <a:buFont typeface="Arial" pitchFamily="34" charset="0"/>
              <a:buChar char="•"/>
            </a:pPr>
            <a:r>
              <a:rPr/>
              <a:t>Supports multiple VM disk formats:</a:t>
            </a:r>
          </a:p>
          <a:p>
            <a:pPr lvl="1">
              <a:buFont typeface="Calibri" pitchFamily="34" charset="0"/>
              <a:buChar char="–"/>
            </a:pPr>
            <a:r>
              <a:rPr/>
              <a:t>Thin provision</a:t>
            </a:r>
          </a:p>
          <a:p>
            <a:pPr lvl="1">
              <a:buFont typeface="Calibri" pitchFamily="34" charset="0"/>
              <a:buChar char="–"/>
            </a:pPr>
            <a:r>
              <a:rPr/>
              <a:t>Thick provision lazy-zeroed</a:t>
            </a:r>
          </a:p>
          <a:p>
            <a:pPr lvl="1">
              <a:buFont typeface="Calibri" pitchFamily="34" charset="0"/>
              <a:buChar char="–"/>
            </a:pPr>
            <a:r>
              <a:rPr/>
              <a:t>Thick provision eager-zeroed</a:t>
            </a:r>
          </a:p>
          <a:p>
            <a:pPr>
              <a:buFont typeface="Arial" pitchFamily="34" charset="0"/>
              <a:buChar char="•"/>
            </a:pPr>
            <a:r>
              <a:rPr/>
              <a:t>Supports interoperability with vSAN</a:t>
            </a:r>
          </a:p>
          <a:p>
            <a:pPr>
              <a:buFont typeface="Arial" pitchFamily="34" charset="0"/>
              <a:buChar char="•"/>
            </a:pPr>
            <a:r>
              <a:rPr/>
              <a:t>Provides fast checkpoint copying to keep primary and secondary VMs synchronized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Configuring vSphere Fault Tolerance on a VM</a:t>
            </a:r>
          </a:p>
        </p:txBody>
      </p:sp>
      <p:pic>
        <p:nvPicPr>
          <p:cNvPr id="3" name="Content Placeholder 2|1230|994"/>
          <p:cNvPicPr>
            <a:picLocks noGrp="1" noChangeAspect="1"/>
          </p:cNvPicPr>
          <p:nvPr>
            <p:ph sz="half" idx="1"/>
          </p:nvPr>
        </p:nvPicPr>
        <p:blipFill>
          <a:blip r:embed="rId4"/>
          <a:stretch>
            <a:fillRect/>
          </a:stretch>
        </p:blipFill>
        <p:spPr>
          <a:xfrm>
            <a:off x="4594762" y="914400"/>
            <a:ext cx="6770712"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turn on vSphere Fault Tolerance for a VM using the vSphere Client.</a:t>
            </a:r>
          </a:p>
        </p:txBody>
      </p:sp>
      <p:sp>
        <p:nvSpPr>
          <p:cNvPr id="5" name="Footer Placeholder 4">
            <a:extLst>
              <a:ext uri="{FF2B5EF4-FFF2-40B4-BE49-F238E27FC236}">
                <a16:creationId xmlns:a16="http://schemas.microsoft.com/office/drawing/2014/main" xmlns="" id="{548F23CA-9C87-4559-89F8-42A3CC9D03F3}"/>
              </a:ext>
            </a:extLst>
          </p:cNvPr>
          <p:cNvSpPr>
            <a:spLocks noGrp="1"/>
          </p:cNvSpPr>
          <p:nvPr>
            <p:ph type="ftr" sz="quarter" idx="10"/>
          </p:nvPr>
        </p:nvSpPr>
        <p:spPr/>
        <p:txBody>
          <a:bodyPr/>
          <a:lstStyle/>
          <a:p>
            <a:pPr>
              <a:lnSpc>
                <a:spcPct val="90000"/>
              </a:lnSpc>
            </a:pPr>
            <a:r>
              <a:rPr lang="en-US"/>
              <a:t>M09_Deploying and Configuring vSphere Clusters      |     1 - 94</a:t>
            </a:r>
            <a:endParaRPr lang="en-US" dirty="0"/>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Lab 2: Configuring vSphere HA</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1 - 95</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Configure vSphere HA and test its functionality:</a:t>
            </a:r>
          </a:p>
          <a:p>
            <a:pPr>
              <a:buFont typeface="+mj-lt"/>
              <a:buAutoNum type="arabicPeriod"/>
            </a:pPr>
            <a:r>
              <a:rPr/>
              <a:t>Configure vSphere HA in a Cluster</a:t>
            </a:r>
          </a:p>
          <a:p>
            <a:pPr>
              <a:buFont typeface="+mj-lt"/>
              <a:buAutoNum type="arabicPeriod" startAt="2"/>
            </a:pPr>
            <a:r>
              <a:rPr/>
              <a:t>View Information About the vSphere HA Cluster</a:t>
            </a:r>
          </a:p>
          <a:p>
            <a:pPr>
              <a:buFont typeface="+mj-lt"/>
              <a:buAutoNum type="arabicPeriod" startAt="3"/>
            </a:pPr>
            <a:r>
              <a:rPr/>
              <a:t>Configure Network Management Redundancy</a:t>
            </a:r>
          </a:p>
          <a:p>
            <a:pPr>
              <a:buFont typeface="+mj-lt"/>
              <a:buAutoNum type="arabicPeriod" startAt="4"/>
            </a:pPr>
            <a:r>
              <a:rPr/>
              <a:t>Test the vSphere HA Functionality</a:t>
            </a:r>
          </a:p>
          <a:p>
            <a:pPr>
              <a:buFont typeface="+mj-lt"/>
              <a:buAutoNum type="arabicPeriod" startAt="5"/>
            </a:pPr>
            <a:r>
              <a:rPr/>
              <a:t>View the vSphere HA Cluster Resource Usage</a:t>
            </a:r>
          </a:p>
          <a:p>
            <a:pPr>
              <a:buFont typeface="+mj-lt"/>
              <a:buAutoNum type="arabicPeriod" startAt="6"/>
            </a:pPr>
            <a:r>
              <a:rPr/>
              <a:t>Configure the Percentage of Resource Degradation to Tolerate</a:t>
            </a:r>
          </a:p>
          <a:p>
            <a:pPr marL="0" indent="0">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1 - 96</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the requirements for creating and using a vSphere HA cluster</a:t>
            </a:r>
          </a:p>
          <a:p>
            <a:pPr>
              <a:buFont typeface="Arial" pitchFamily="34" charset="0"/>
              <a:buChar char="•"/>
            </a:pPr>
            <a:r>
              <a:rPr/>
              <a:t>Recognize the use cases for various vSphere HA settings</a:t>
            </a:r>
          </a:p>
          <a:p>
            <a:pPr>
              <a:buFont typeface="Arial" pitchFamily="34" charset="0"/>
              <a:buChar char="•"/>
            </a:pPr>
            <a:r>
              <a:rPr/>
              <a:t>Recognize when to use vSphere Fault Tolerance</a:t>
            </a:r>
          </a:p>
          <a:p>
            <a:pPr>
              <a:buFont typeface="Arial" pitchFamily="34" charset="0"/>
              <a:buChar char="•"/>
            </a:pPr>
            <a:r>
              <a:rPr/>
              <a:t>Configure a vSphere HA cluster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xmlns="" id="{5B8AA77A-6A9C-4C61-BBA0-0DBA6EEFE20D}"/>
              </a:ext>
            </a:extLst>
          </p:cNvPr>
          <p:cNvSpPr>
            <a:spLocks noGrp="1"/>
          </p:cNvSpPr>
          <p:nvPr>
            <p:ph type="ftr" sz="quarter" idx="10"/>
          </p:nvPr>
        </p:nvSpPr>
        <p:spPr/>
        <p:txBody>
          <a:bodyPr/>
          <a:lstStyle/>
          <a:p>
            <a:pPr>
              <a:lnSpc>
                <a:spcPct val="90000"/>
              </a:lnSpc>
            </a:pPr>
            <a:r>
              <a:rPr lang="en-US"/>
              <a:t>M09_Deploying and Configuring vSphere Clusters      |     1 - 97</a:t>
            </a:r>
            <a:endParaRPr lang="en-US" dirty="0"/>
          </a:p>
        </p:txBody>
      </p:sp>
      <p:sp>
        <p:nvSpPr>
          <p:cNvPr id="6" name="Content Placeholder 5">
            <a:extLst>
              <a:ext uri="{FF2B5EF4-FFF2-40B4-BE49-F238E27FC236}">
                <a16:creationId xmlns:a16="http://schemas.microsoft.com/office/drawing/2014/main" xmlns=""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When you create a cluster, you can configure vSphere DRS, vSphere HA, vSAN, and the ability to manage image updates on all hosts collectively.</a:t>
            </a:r>
          </a:p>
          <a:p>
            <a:pPr>
              <a:buFont typeface="Arial" pitchFamily="34" charset="0"/>
              <a:buChar char="•"/>
            </a:pPr>
            <a:r>
              <a:rPr/>
              <a:t>vSphere DRS clusters provide automated resource management to ensure that VMs' resource requirements are satisfied.</a:t>
            </a:r>
          </a:p>
          <a:p>
            <a:pPr>
              <a:buFont typeface="Arial" pitchFamily="34" charset="0"/>
              <a:buChar char="•"/>
            </a:pPr>
            <a:r>
              <a:rPr/>
              <a:t>vSphere DRS works best when the VMs meet vSphere vMotion migration requirements.</a:t>
            </a:r>
          </a:p>
          <a:p>
            <a:pPr>
              <a:buFont typeface="Arial" pitchFamily="34" charset="0"/>
              <a:buChar char="•"/>
            </a:pPr>
            <a:r>
              <a:rPr/>
              <a:t>vSphere HA protects against various types of failures: host, guest OS, application, datastore accessibility, and network isolation.</a:t>
            </a:r>
          </a:p>
          <a:p>
            <a:pPr>
              <a:buFont typeface="Arial" pitchFamily="34" charset="0"/>
              <a:buChar char="•"/>
            </a:pPr>
            <a:r>
              <a:rPr/>
              <a:t>You implement redundant heartbeat networks either with NIC teaming or by creating additional heartbeat networks.</a:t>
            </a:r>
          </a:p>
          <a:p>
            <a:pPr>
              <a:buFont typeface="Arial" pitchFamily="34" charset="0"/>
              <a:buChar char="•"/>
            </a:pPr>
            <a:r>
              <a:rPr/>
              <a:t>vSphere Fault Tolerance provides zero downtime for applications that must always be available.</a:t>
            </a:r>
          </a:p>
          <a:p>
            <a:pPr marL="0" indent="0">
              <a:buNone/>
            </a:pPr>
            <a:r>
              <a:rPr/>
              <a:t>Questions?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EB8169-A3AF-4A36-BB39-B54CD46EEE04}"/>
</file>

<file path=customXml/itemProps2.xml><?xml version="1.0" encoding="utf-8"?>
<ds:datastoreItem xmlns:ds="http://schemas.openxmlformats.org/officeDocument/2006/customXml" ds:itemID="{2D21D202-FD65-4C55-8429-E8E659B45A55}"/>
</file>

<file path=customXml/itemProps3.xml><?xml version="1.0" encoding="utf-8"?>
<ds:datastoreItem xmlns:ds="http://schemas.openxmlformats.org/officeDocument/2006/customXml" ds:itemID="{5B108B1A-05EC-409D-8CF8-CD1C060594F4}"/>
</file>

<file path=docProps/app.xml><?xml version="1.0" encoding="utf-8"?>
<Properties xmlns="http://schemas.openxmlformats.org/officeDocument/2006/extended-properties" xmlns:vt="http://schemas.openxmlformats.org/officeDocument/2006/docPropsVTypes">
  <Template/>
  <TotalTime>180</TotalTime>
  <Words>13015</Words>
  <Application>Microsoft Office PowerPoint</Application>
  <PresentationFormat>Custom</PresentationFormat>
  <Paragraphs>876</Paragraphs>
  <Slides>97</Slides>
  <Notes>90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Metropolis</vt:lpstr>
      <vt:lpstr>Calibri</vt:lpstr>
      <vt:lpstr>Courier New</vt:lpstr>
      <vt:lpstr>Verdana</vt:lpstr>
      <vt:lpstr>Metropolis Semi Bold</vt:lpstr>
      <vt:lpstr>Times New Roman</vt:lpstr>
      <vt:lpstr>CORP_TEMPLATE_ILT</vt:lpstr>
      <vt:lpstr>Deploying and Configuring vSphere Clusters</vt:lpstr>
      <vt:lpstr>Importance</vt:lpstr>
      <vt:lpstr>Module Lessons</vt:lpstr>
      <vt:lpstr>vSphere Clusters Overview</vt:lpstr>
      <vt:lpstr>Learner Objectives</vt:lpstr>
      <vt:lpstr>About vSphere Clusters</vt:lpstr>
      <vt:lpstr>Creating a vSphere Cluster</vt:lpstr>
      <vt:lpstr>About Cluster Quickstart</vt:lpstr>
      <vt:lpstr>Cluster Quickstart: Activating Services</vt:lpstr>
      <vt:lpstr>Cluster Quickstart: Adding Hosts</vt:lpstr>
      <vt:lpstr>Cluster Quickstart: Configuring the Cluster</vt:lpstr>
      <vt:lpstr>Configuring a Cluster: Distributed Switches</vt:lpstr>
      <vt:lpstr>Configuring a Cluster: vSAN and vMotion Traffic</vt:lpstr>
      <vt:lpstr>Configuring a Cluster: Advanced Options</vt:lpstr>
      <vt:lpstr>Viewing Cluster Summary Information</vt:lpstr>
      <vt:lpstr>Monitoring Cluster Resources</vt:lpstr>
      <vt:lpstr>vSphere Cluster Services VMs</vt:lpstr>
      <vt:lpstr>Review of Learner Objectives</vt:lpstr>
      <vt:lpstr>vSphere Distributed Resource Scheduler</vt:lpstr>
      <vt:lpstr>Learner Objectives</vt:lpstr>
      <vt:lpstr>About vSphere Distributed Resource Scheduler</vt:lpstr>
      <vt:lpstr>vSphere DRS: VM Focused</vt:lpstr>
      <vt:lpstr>About the VM DRS Score</vt:lpstr>
      <vt:lpstr>VM DRS Score List</vt:lpstr>
      <vt:lpstr>vSphere DRS Cluster Requirements</vt:lpstr>
      <vt:lpstr>vSphere DRS Settings: Automation Level</vt:lpstr>
      <vt:lpstr>vSphere DRS Settings: Migration Threshold</vt:lpstr>
      <vt:lpstr>vSphere DRS Settings: Predictive DRS</vt:lpstr>
      <vt:lpstr>Viewing vSphere DRS Settings</vt:lpstr>
      <vt:lpstr>vSphere DRS Settings: VM-Level Automation</vt:lpstr>
      <vt:lpstr>vSphere DRS Settings: VM Swap File Location</vt:lpstr>
      <vt:lpstr>vSphere DRS Settings: VM Affinity</vt:lpstr>
      <vt:lpstr>vSphere DRS Settings: DRS Groups</vt:lpstr>
      <vt:lpstr>vSphere DRS Settings: VM-Host Affinity Rules</vt:lpstr>
      <vt:lpstr>VM-Host Affinity Preferential Rules</vt:lpstr>
      <vt:lpstr>VM-Host Affinity Required Rules</vt:lpstr>
      <vt:lpstr>Viewing vSphere DRS Cluster Resource Utilization</vt:lpstr>
      <vt:lpstr>Viewing vSphere DRS Recommendations</vt:lpstr>
      <vt:lpstr>Maintenance Mode and Standby Mode</vt:lpstr>
      <vt:lpstr>Removing a Host from the vSphere DRS Cluster</vt:lpstr>
      <vt:lpstr>Lab 1: Implementing vSphere DRS Clusters</vt:lpstr>
      <vt:lpstr>Review of Learner Objectives</vt:lpstr>
      <vt:lpstr>Introduction to vSphere High Availability</vt:lpstr>
      <vt:lpstr>Learner Objectives</vt:lpstr>
      <vt:lpstr>Protection at Every Level</vt:lpstr>
      <vt:lpstr>About vSphere HA</vt:lpstr>
      <vt:lpstr>vSphere HA Scenario: ESXi Host Failure</vt:lpstr>
      <vt:lpstr>vSphere HA Scenario: Guest Operating System Failure</vt:lpstr>
      <vt:lpstr>vSphere HA Scenario: Application Failure</vt:lpstr>
      <vt:lpstr>vSphere HA Scenario: Datastore Accessibility Failures</vt:lpstr>
      <vt:lpstr>Importance of Heartbeat Networks</vt:lpstr>
      <vt:lpstr>vSphere HA Scenario: Protecting VMs Against Network Isolation</vt:lpstr>
      <vt:lpstr>Heartbeat Network Redundancy Using NIC Teaming</vt:lpstr>
      <vt:lpstr>Heartbeat Network Redundancy Using Additional Networks</vt:lpstr>
      <vt:lpstr>Review of Learner Objectives</vt:lpstr>
      <vt:lpstr>vSphere HA Architecture</vt:lpstr>
      <vt:lpstr>Learner Objectives</vt:lpstr>
      <vt:lpstr>vSphere HA Architecture: Agent Communication</vt:lpstr>
      <vt:lpstr>vSphere HA Architecture: Network Heartbeats</vt:lpstr>
      <vt:lpstr>vSphere HA Architecture: Datastore Heartbeats</vt:lpstr>
      <vt:lpstr>vSphere HA Failure Scenarios</vt:lpstr>
      <vt:lpstr>Failed Secondary Hosts</vt:lpstr>
      <vt:lpstr>Failed Primary Hosts</vt:lpstr>
      <vt:lpstr>Isolated Hosts</vt:lpstr>
      <vt:lpstr>VM Storage Failures</vt:lpstr>
      <vt:lpstr>Protecting Against Storage Failures with VMCP</vt:lpstr>
      <vt:lpstr>vSphere HA Design Considerations</vt:lpstr>
      <vt:lpstr>Review of Learner Objectives</vt:lpstr>
      <vt:lpstr>Configuring vSphere HA</vt:lpstr>
      <vt:lpstr>Learner Objectives</vt:lpstr>
      <vt:lpstr>vSphere HA Prerequisites</vt:lpstr>
      <vt:lpstr>Configuring vSphere HA Settings</vt:lpstr>
      <vt:lpstr>vSphere HA Settings: Failures and Responses</vt:lpstr>
      <vt:lpstr>vSphere HA Setting: Default VM Restart Priority</vt:lpstr>
      <vt:lpstr>vSphere HA Settings: VM-Level Restart Priority</vt:lpstr>
      <vt:lpstr>About vSphere HA Orchestrated Restart</vt:lpstr>
      <vt:lpstr>Orchestrated Restart In Action</vt:lpstr>
      <vt:lpstr>Configuring Orchestrated Restart</vt:lpstr>
      <vt:lpstr>vSphere HA Settings: VM Monitoring</vt:lpstr>
      <vt:lpstr>vSphere HA Settings: Admission Control</vt:lpstr>
      <vt:lpstr>Example: Admission Control Using Cluster Resources Percentage</vt:lpstr>
      <vt:lpstr>Example: Admission Control Using Slots (1)</vt:lpstr>
      <vt:lpstr>Example: Admission Control Using Slots (2)</vt:lpstr>
      <vt:lpstr>vSphere HA Settings: Performance Degradation VMs Tolerate</vt:lpstr>
      <vt:lpstr>vSphere HA Settings: Heartbeat Datastores</vt:lpstr>
      <vt:lpstr>vSphere HA Settings: Advanced Options</vt:lpstr>
      <vt:lpstr>Network Configuration and Maintenance</vt:lpstr>
      <vt:lpstr>Monitoring vSphere HA Cluster Status</vt:lpstr>
      <vt:lpstr>Using vSphere HA with vSphere DRS</vt:lpstr>
      <vt:lpstr>About vSphere Fault Tolerance</vt:lpstr>
      <vt:lpstr>vSphere Fault Tolerance Checkpointing</vt:lpstr>
      <vt:lpstr>vSphere Fault Tolerance with vSphere HA and vSphere DRS</vt:lpstr>
      <vt:lpstr>vSphere Fault Tolerance Features</vt:lpstr>
      <vt:lpstr>Configuring vSphere Fault Tolerance on a VM</vt:lpstr>
      <vt:lpstr>Lab 2: Configuring vSphere HA</vt:lpstr>
      <vt:lpstr>Review of Learner Objectives</vt:lpstr>
      <vt:lpstr>Key Points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Administrator</cp:lastModifiedBy>
  <cp:revision>6</cp:revision>
  <dcterms:created xsi:type="dcterms:W3CDTF">2014-01-24T17:41:39Z</dcterms:created>
  <dcterms:modified xsi:type="dcterms:W3CDTF">2022-11-21T22:06:49Z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2022-11-21T22:06:29Z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ies>
</file>